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6" r:id="rId2"/>
    <p:sldId id="264" r:id="rId3"/>
    <p:sldId id="257" r:id="rId4"/>
    <p:sldId id="262" r:id="rId5"/>
    <p:sldId id="263" r:id="rId6"/>
    <p:sldId id="265" r:id="rId7"/>
    <p:sldId id="256" r:id="rId8"/>
    <p:sldId id="258" r:id="rId9"/>
    <p:sldId id="259" r:id="rId10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074" autoAdjust="0"/>
  </p:normalViewPr>
  <p:slideViewPr>
    <p:cSldViewPr>
      <p:cViewPr varScale="1">
        <p:scale>
          <a:sx n="73" d="100"/>
          <a:sy n="73" d="100"/>
        </p:scale>
        <p:origin x="173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C99EC4-242F-4827-A8DC-51CD13041EA9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980385-04DC-4E25-8535-4921215A5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596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100 Mbps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80385-04DC-4E25-8535-4921215A565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73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Open Systems Interconnection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80385-04DC-4E25-8535-4921215A565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140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Physical- MAC address</a:t>
            </a:r>
          </a:p>
          <a:p>
            <a:r>
              <a:rPr lang="en-US" dirty="0"/>
              <a:t>NIC – Network Interface Card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80385-04DC-4E25-8535-4921215A565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488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Transmission Control Protocol</a:t>
            </a:r>
          </a:p>
          <a:p>
            <a:r>
              <a:rPr lang="en-US" dirty="0"/>
              <a:t>IP – Internet Protocol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80385-04DC-4E25-8535-4921215A565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136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520A22-71AF-417C-8D25-866A23821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734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A6B50-05A2-4F5E-9B7C-09AE3348FC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715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E557E-066C-42F6-9C7E-FBA811F506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735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24722-74F3-450D-B2C2-3D128B07A9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834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A04E1-892A-4559-AFA0-96909567F2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549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9FDE81-B940-44F9-B9E6-EB1ED43500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511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21B60D-6B37-49A9-93E6-869BAE175F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56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45000-0C15-4725-9099-8A3F680A24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915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4CA19-2CBA-4737-91FD-345FE5B978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068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4EC6E-6533-4D9D-97F1-B648D50C1D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068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09DEC-87BD-4603-9E54-806E8C26C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670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23C6F-363B-4C2C-A8D0-FD1646BC7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527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fld id="{04A715D4-4D1A-4E20-BF0A-3622668404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8D6E1D47-BD45-4DD3-AF0A-4B28FF829A50}" type="slidenum">
              <a:rPr lang="en-US" altLang="en-US">
                <a:latin typeface="Cambria" pitchFamily="18" charset="0"/>
              </a:rPr>
              <a:pPr/>
              <a:t>1</a:t>
            </a:fld>
            <a:endParaRPr lang="en-US" altLang="en-US" dirty="0">
              <a:latin typeface="Cambria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04800" y="4953000"/>
            <a:ext cx="84582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altLang="en-US" b="1" kern="0" dirty="0">
                <a:solidFill>
                  <a:srgbClr val="FF9933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Răzvan Daniel ZOTA</a:t>
            </a:r>
          </a:p>
          <a:p>
            <a:pPr algn="ctr">
              <a:buFontTx/>
              <a:buNone/>
            </a:pPr>
            <a:r>
              <a:rPr lang="en-US" altLang="en-US" b="1" kern="0" dirty="0">
                <a:solidFill>
                  <a:srgbClr val="FF9933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Faculty of Cybernetics, Statistics and Economic Informatics</a:t>
            </a:r>
          </a:p>
          <a:p>
            <a:pPr algn="ctr">
              <a:buFontTx/>
              <a:buNone/>
            </a:pPr>
            <a:r>
              <a:rPr lang="en-US" altLang="en-US" sz="2300" b="1" kern="0" dirty="0">
                <a:solidFill>
                  <a:srgbClr val="FF9933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zota@ase.ro</a:t>
            </a:r>
          </a:p>
          <a:p>
            <a:pPr algn="ctr">
              <a:buFontTx/>
              <a:buNone/>
            </a:pPr>
            <a:r>
              <a:rPr lang="en-US" altLang="en-US" sz="2300" b="1" kern="0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https://zota.ase.ro/os</a:t>
            </a:r>
            <a:endParaRPr lang="en-US" altLang="en-US" sz="2300" b="1" kern="0" dirty="0">
              <a:solidFill>
                <a:srgbClr val="FF330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</p:txBody>
      </p:sp>
      <p:sp>
        <p:nvSpPr>
          <p:cNvPr id="7" name="Rectangle 7"/>
          <p:cNvSpPr txBox="1">
            <a:spLocks noChangeArrowheads="1"/>
          </p:cNvSpPr>
          <p:nvPr/>
        </p:nvSpPr>
        <p:spPr>
          <a:xfrm>
            <a:off x="647700" y="2304846"/>
            <a:ext cx="7772400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1200"/>
              </a:spcAft>
            </a:pPr>
            <a:r>
              <a:rPr lang="en-US" altLang="en-US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Operating Systems </a:t>
            </a:r>
          </a:p>
          <a:p>
            <a:pPr algn="ctr" fontAlgn="auto">
              <a:spcBef>
                <a:spcPts val="0"/>
              </a:spcBef>
              <a:spcAft>
                <a:spcPts val="1200"/>
              </a:spcAft>
            </a:pPr>
            <a:endParaRPr lang="ro-RO" altLang="en-US" sz="34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1200"/>
              </a:spcAft>
            </a:pPr>
            <a:r>
              <a:rPr lang="en-US" altLang="en-US" sz="3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Course #</a:t>
            </a:r>
            <a:r>
              <a:rPr lang="ro-RO" altLang="en-US" sz="3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1</a:t>
            </a:r>
            <a:r>
              <a:rPr lang="en-US" altLang="en-US" sz="3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2</a:t>
            </a:r>
            <a:br>
              <a:rPr lang="en-US" altLang="en-US" sz="3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</a:br>
            <a:r>
              <a:rPr lang="en-US" altLang="en-US" sz="34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Introduction to OS Networking</a:t>
            </a:r>
          </a:p>
        </p:txBody>
      </p:sp>
    </p:spTree>
    <p:extLst>
      <p:ext uri="{BB962C8B-B14F-4D97-AF65-F5344CB8AC3E}">
        <p14:creationId xmlns:p14="http://schemas.microsoft.com/office/powerpoint/2010/main" val="4130968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Garamond" pitchFamily="18" charset="0"/>
              </a:rPr>
              <a:t>Network architecture model</a:t>
            </a:r>
          </a:p>
        </p:txBody>
      </p:sp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457200" y="1447800"/>
            <a:ext cx="8382000" cy="5172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l" eaLnBrk="1" hangingPunct="1"/>
            <a:r>
              <a:rPr lang="en-US" altLang="en-US" sz="2200" b="1" dirty="0"/>
              <a:t>What is an </a:t>
            </a:r>
            <a:r>
              <a:rPr lang="ro-RO" altLang="en-US" sz="2200" b="1" dirty="0"/>
              <a:t>“</a:t>
            </a:r>
            <a:r>
              <a:rPr lang="en-US" altLang="en-US" sz="2200" b="1" dirty="0"/>
              <a:t>architecture </a:t>
            </a:r>
            <a:r>
              <a:rPr lang="ro-RO" altLang="en-US" sz="2200" b="1" dirty="0"/>
              <a:t>model”</a:t>
            </a:r>
            <a:r>
              <a:rPr lang="en-US" altLang="en-US" sz="2200" b="1" dirty="0"/>
              <a:t>?</a:t>
            </a:r>
          </a:p>
          <a:p>
            <a:pPr algn="l" eaLnBrk="1" hangingPunct="1"/>
            <a:endParaRPr lang="en-US" altLang="en-US" sz="2200" dirty="0"/>
          </a:p>
          <a:p>
            <a:pPr algn="l" eaLnBrk="1" hangingPunct="1"/>
            <a:r>
              <a:rPr lang="en-US" altLang="en-US" sz="2200" dirty="0"/>
              <a:t>An </a:t>
            </a:r>
            <a:r>
              <a:rPr lang="en-US" altLang="en-US" sz="2200" i="1" dirty="0"/>
              <a:t>architecture model</a:t>
            </a:r>
            <a:r>
              <a:rPr lang="en-US" altLang="en-US" sz="2200" dirty="0"/>
              <a:t> offers a general frame of reference for the problems connected to the network communications</a:t>
            </a:r>
            <a:r>
              <a:rPr lang="ro-RO" altLang="en-US" sz="2200" dirty="0"/>
              <a:t>.</a:t>
            </a:r>
            <a:r>
              <a:rPr lang="en-US" altLang="en-US" sz="2200" dirty="0"/>
              <a:t> Such a model</a:t>
            </a:r>
            <a:r>
              <a:rPr lang="ro-RO" altLang="en-US" sz="2200" dirty="0"/>
              <a:t> </a:t>
            </a:r>
            <a:r>
              <a:rPr lang="en-US" altLang="en-US" sz="2200" dirty="0"/>
              <a:t>is used not only to explain the communication protocols, but also to develop them.</a:t>
            </a:r>
            <a:endParaRPr lang="ro-RO" altLang="en-US" sz="2200" dirty="0"/>
          </a:p>
          <a:p>
            <a:pPr algn="l" eaLnBrk="1" hangingPunct="1"/>
            <a:endParaRPr lang="ro-RO" altLang="en-US" sz="2200" dirty="0"/>
          </a:p>
          <a:p>
            <a:pPr algn="l" eaLnBrk="1" hangingPunct="1"/>
            <a:r>
              <a:rPr lang="en-US" altLang="en-US" sz="2200" dirty="0"/>
              <a:t>An architecture model separates the functions assigned to the communication protocols in different layers </a:t>
            </a:r>
            <a:r>
              <a:rPr lang="ro-RO" altLang="en-US" sz="2200" dirty="0"/>
              <a:t>(</a:t>
            </a:r>
            <a:r>
              <a:rPr lang="en-US" altLang="en-US" sz="2200" dirty="0"/>
              <a:t>easier to manage</a:t>
            </a:r>
            <a:r>
              <a:rPr lang="ro-RO" altLang="en-US" sz="2200" dirty="0"/>
              <a:t>)</a:t>
            </a:r>
            <a:r>
              <a:rPr lang="en-US" altLang="en-US" sz="2200" dirty="0"/>
              <a:t>.</a:t>
            </a:r>
            <a:endParaRPr lang="ro-RO" altLang="en-US" sz="2200" dirty="0"/>
          </a:p>
          <a:p>
            <a:pPr algn="l" eaLnBrk="1" hangingPunct="1"/>
            <a:r>
              <a:rPr lang="en-US" altLang="en-US" sz="2200" dirty="0"/>
              <a:t>Each layer has specific role(s) in the communication process among the network.</a:t>
            </a:r>
          </a:p>
          <a:p>
            <a:pPr algn="l" eaLnBrk="1" hangingPunct="1"/>
            <a:br>
              <a:rPr lang="en-US" altLang="en-US" sz="2200" dirty="0"/>
            </a:br>
            <a:r>
              <a:rPr lang="en-US" altLang="en-US" sz="2200" b="1" dirty="0"/>
              <a:t>Definitions</a:t>
            </a:r>
            <a:r>
              <a:rPr lang="ro-RO" altLang="en-US" sz="2200" b="1" dirty="0"/>
              <a:t> – </a:t>
            </a:r>
            <a:r>
              <a:rPr lang="en-US" altLang="en-US" sz="2200" b="1" dirty="0"/>
              <a:t>basic concepts</a:t>
            </a:r>
            <a:r>
              <a:rPr lang="ro-RO" altLang="en-US" sz="2200" b="1" dirty="0"/>
              <a:t>:</a:t>
            </a:r>
          </a:p>
          <a:p>
            <a:pPr algn="l" eaLnBrk="1" hangingPunct="1"/>
            <a:r>
              <a:rPr lang="ro-RO" altLang="en-US" sz="2200" b="1" dirty="0"/>
              <a:t>	- </a:t>
            </a:r>
            <a:r>
              <a:rPr lang="en-US" altLang="en-US" sz="2200" b="1" dirty="0"/>
              <a:t>Networking protocol</a:t>
            </a:r>
            <a:endParaRPr lang="ro-RO" altLang="en-US" sz="2200" b="1" dirty="0"/>
          </a:p>
          <a:p>
            <a:pPr algn="l" eaLnBrk="1" hangingPunct="1"/>
            <a:r>
              <a:rPr lang="ro-RO" altLang="en-US" sz="2200" b="1" dirty="0"/>
              <a:t>	- </a:t>
            </a:r>
            <a:r>
              <a:rPr lang="en-US" altLang="en-US" sz="2200" b="1" dirty="0"/>
              <a:t>Communication types</a:t>
            </a:r>
            <a:r>
              <a:rPr lang="ro-RO" altLang="en-US" sz="2200" b="1" dirty="0"/>
              <a:t>/</a:t>
            </a:r>
            <a:r>
              <a:rPr lang="en-US" altLang="en-US" sz="2200" b="1" dirty="0"/>
              <a:t>data transmissions</a:t>
            </a:r>
            <a:endParaRPr lang="ro-RO" altLang="en-US" sz="2200" b="1" dirty="0"/>
          </a:p>
          <a:p>
            <a:pPr algn="l" eaLnBrk="1" hangingPunct="1"/>
            <a:r>
              <a:rPr lang="ro-RO" altLang="en-US" sz="2200" b="1" dirty="0"/>
              <a:t>	- </a:t>
            </a:r>
            <a:r>
              <a:rPr lang="en-US" altLang="en-US" sz="2200" b="1" dirty="0"/>
              <a:t>Bandwidth /</a:t>
            </a:r>
            <a:r>
              <a:rPr lang="ro-RO" altLang="en-US" sz="2200" b="1" dirty="0"/>
              <a:t>Throughput/Goodput</a:t>
            </a:r>
            <a:endParaRPr lang="en-US" altLang="en-US" sz="2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Garamond" pitchFamily="18" charset="0"/>
              </a:rPr>
              <a:t>The ISO-OSI Model</a:t>
            </a:r>
          </a:p>
        </p:txBody>
      </p:sp>
      <p:sp>
        <p:nvSpPr>
          <p:cNvPr id="3075" name="Text Box 46"/>
          <p:cNvSpPr txBox="1">
            <a:spLocks noChangeArrowheads="1"/>
          </p:cNvSpPr>
          <p:nvPr/>
        </p:nvSpPr>
        <p:spPr bwMode="auto">
          <a:xfrm>
            <a:off x="1433513" y="1560513"/>
            <a:ext cx="7177087" cy="4557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l" eaLnBrk="1" hangingPunct="1"/>
            <a:r>
              <a:rPr lang="en-US" altLang="en-US" sz="2400" b="1" dirty="0">
                <a:solidFill>
                  <a:srgbClr val="CC3300"/>
                </a:solidFill>
              </a:rPr>
              <a:t>Why a layered model?</a:t>
            </a:r>
            <a:endParaRPr lang="ro-RO" altLang="en-US" sz="2400" b="1" dirty="0">
              <a:solidFill>
                <a:srgbClr val="CC3300"/>
              </a:solidFill>
            </a:endParaRPr>
          </a:p>
          <a:p>
            <a:pPr algn="l" eaLnBrk="1" hangingPunct="1"/>
            <a:endParaRPr lang="en-US" altLang="en-US" sz="2400" b="1" dirty="0">
              <a:solidFill>
                <a:srgbClr val="CC3300"/>
              </a:solidFill>
            </a:endParaRPr>
          </a:p>
          <a:p>
            <a:pPr algn="l" eaLnBrk="1" hangingPunct="1">
              <a:buFontTx/>
              <a:buChar char="-"/>
            </a:pPr>
            <a:r>
              <a:rPr lang="en-US" altLang="en-US" sz="2200" dirty="0"/>
              <a:t> It reduces the complexity of the problem</a:t>
            </a:r>
          </a:p>
          <a:p>
            <a:pPr algn="l" eaLnBrk="1" hangingPunct="1">
              <a:buFontTx/>
              <a:buChar char="-"/>
            </a:pPr>
            <a:endParaRPr lang="en-US" altLang="en-US" sz="2200" dirty="0"/>
          </a:p>
          <a:p>
            <a:pPr algn="l" eaLnBrk="1" hangingPunct="1">
              <a:buFontTx/>
              <a:buChar char="-"/>
            </a:pPr>
            <a:r>
              <a:rPr lang="en-US" altLang="en-US" sz="2200" dirty="0"/>
              <a:t> It standardizes the interfaces</a:t>
            </a:r>
            <a:endParaRPr lang="ro-RO" altLang="en-US" sz="2200" dirty="0"/>
          </a:p>
          <a:p>
            <a:pPr algn="l" eaLnBrk="1" hangingPunct="1">
              <a:buFontTx/>
              <a:buChar char="-"/>
            </a:pPr>
            <a:endParaRPr lang="en-US" altLang="en-US" sz="2200" dirty="0"/>
          </a:p>
          <a:p>
            <a:pPr algn="l" eaLnBrk="1" hangingPunct="1">
              <a:buFontTx/>
              <a:buChar char="-"/>
            </a:pPr>
            <a:r>
              <a:rPr lang="en-US" altLang="en-US" sz="2200" dirty="0"/>
              <a:t> It facilitates modularity</a:t>
            </a:r>
            <a:endParaRPr lang="ro-RO" altLang="en-US" sz="2200" dirty="0"/>
          </a:p>
          <a:p>
            <a:pPr algn="l" eaLnBrk="1" hangingPunct="1">
              <a:buFontTx/>
              <a:buChar char="-"/>
            </a:pPr>
            <a:endParaRPr lang="en-US" altLang="en-US" sz="2200" dirty="0"/>
          </a:p>
          <a:p>
            <a:pPr algn="l" eaLnBrk="1" hangingPunct="1">
              <a:buFontTx/>
              <a:buChar char="-"/>
            </a:pPr>
            <a:r>
              <a:rPr lang="en-US" altLang="en-US" sz="2200" dirty="0"/>
              <a:t> It assures interoperable technologies</a:t>
            </a:r>
            <a:endParaRPr lang="ro-RO" altLang="en-US" sz="2200" dirty="0"/>
          </a:p>
          <a:p>
            <a:pPr algn="l" eaLnBrk="1" hangingPunct="1">
              <a:buFontTx/>
              <a:buChar char="-"/>
            </a:pPr>
            <a:endParaRPr lang="en-US" altLang="en-US" sz="2200" dirty="0"/>
          </a:p>
          <a:p>
            <a:pPr algn="l" eaLnBrk="1" hangingPunct="1">
              <a:buFontTx/>
              <a:buChar char="-"/>
            </a:pPr>
            <a:r>
              <a:rPr lang="en-US" altLang="en-US" sz="2200" dirty="0"/>
              <a:t> Accelerates the evolution</a:t>
            </a:r>
            <a:endParaRPr lang="ro-RO" altLang="en-US" sz="2200" dirty="0"/>
          </a:p>
          <a:p>
            <a:pPr algn="l" eaLnBrk="1" hangingPunct="1">
              <a:buFontTx/>
              <a:buChar char="-"/>
            </a:pPr>
            <a:endParaRPr lang="en-US" altLang="en-US" sz="2200" dirty="0"/>
          </a:p>
          <a:p>
            <a:pPr algn="l" eaLnBrk="1" hangingPunct="1"/>
            <a:r>
              <a:rPr lang="ro-RO" altLang="en-US" sz="2200" dirty="0"/>
              <a:t>- </a:t>
            </a:r>
            <a:r>
              <a:rPr lang="en-US" altLang="en-US" sz="2200" dirty="0"/>
              <a:t>It simplifies and helps the teaching/learning process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Garamond" pitchFamily="18" charset="0"/>
              </a:rPr>
              <a:t>ISO-OSI Model</a:t>
            </a:r>
          </a:p>
        </p:txBody>
      </p:sp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863600" y="1828803"/>
            <a:ext cx="7442200" cy="461963"/>
            <a:chOff x="702" y="1902"/>
            <a:chExt cx="4688" cy="291"/>
          </a:xfrm>
        </p:grpSpPr>
        <p:sp>
          <p:nvSpPr>
            <p:cNvPr id="4139" name="Text Box 4"/>
            <p:cNvSpPr txBox="1">
              <a:spLocks noChangeArrowheads="1"/>
            </p:cNvSpPr>
            <p:nvPr/>
          </p:nvSpPr>
          <p:spPr bwMode="auto">
            <a:xfrm>
              <a:off x="702" y="1902"/>
              <a:ext cx="1536" cy="291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1" dirty="0">
                  <a:solidFill>
                    <a:schemeClr val="hlink"/>
                  </a:solidFill>
                </a:rPr>
                <a:t>Application</a:t>
              </a:r>
            </a:p>
          </p:txBody>
        </p:sp>
        <p:sp>
          <p:nvSpPr>
            <p:cNvPr id="4140" name="Text Box 5"/>
            <p:cNvSpPr txBox="1">
              <a:spLocks noChangeArrowheads="1"/>
            </p:cNvSpPr>
            <p:nvPr/>
          </p:nvSpPr>
          <p:spPr bwMode="auto">
            <a:xfrm>
              <a:off x="3854" y="1902"/>
              <a:ext cx="1536" cy="291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1" dirty="0">
                  <a:solidFill>
                    <a:schemeClr val="hlink"/>
                  </a:solidFill>
                </a:rPr>
                <a:t>Application</a:t>
              </a:r>
            </a:p>
          </p:txBody>
        </p:sp>
      </p:grpSp>
      <p:grpSp>
        <p:nvGrpSpPr>
          <p:cNvPr id="9222" name="Group 6"/>
          <p:cNvGrpSpPr>
            <a:grpSpLocks/>
          </p:cNvGrpSpPr>
          <p:nvPr/>
        </p:nvGrpSpPr>
        <p:grpSpPr bwMode="auto">
          <a:xfrm>
            <a:off x="863600" y="2324104"/>
            <a:ext cx="7442200" cy="461963"/>
            <a:chOff x="702" y="2214"/>
            <a:chExt cx="4688" cy="291"/>
          </a:xfrm>
        </p:grpSpPr>
        <p:sp>
          <p:nvSpPr>
            <p:cNvPr id="4137" name="Text Box 7"/>
            <p:cNvSpPr txBox="1">
              <a:spLocks noChangeArrowheads="1"/>
            </p:cNvSpPr>
            <p:nvPr/>
          </p:nvSpPr>
          <p:spPr bwMode="auto">
            <a:xfrm>
              <a:off x="702" y="2214"/>
              <a:ext cx="1536" cy="291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1" dirty="0">
                  <a:solidFill>
                    <a:schemeClr val="hlink"/>
                  </a:solidFill>
                </a:rPr>
                <a:t>Presentation</a:t>
              </a:r>
            </a:p>
          </p:txBody>
        </p:sp>
        <p:sp>
          <p:nvSpPr>
            <p:cNvPr id="4138" name="Text Box 8"/>
            <p:cNvSpPr txBox="1">
              <a:spLocks noChangeArrowheads="1"/>
            </p:cNvSpPr>
            <p:nvPr/>
          </p:nvSpPr>
          <p:spPr bwMode="auto">
            <a:xfrm>
              <a:off x="3854" y="2214"/>
              <a:ext cx="1536" cy="291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1" dirty="0">
                  <a:solidFill>
                    <a:schemeClr val="hlink"/>
                  </a:solidFill>
                </a:rPr>
                <a:t>Presentation</a:t>
              </a:r>
            </a:p>
          </p:txBody>
        </p:sp>
      </p:grpSp>
      <p:grpSp>
        <p:nvGrpSpPr>
          <p:cNvPr id="9225" name="Group 9"/>
          <p:cNvGrpSpPr>
            <a:grpSpLocks/>
          </p:cNvGrpSpPr>
          <p:nvPr/>
        </p:nvGrpSpPr>
        <p:grpSpPr bwMode="auto">
          <a:xfrm>
            <a:off x="863600" y="2798767"/>
            <a:ext cx="7442200" cy="461963"/>
            <a:chOff x="702" y="2513"/>
            <a:chExt cx="4688" cy="291"/>
          </a:xfrm>
        </p:grpSpPr>
        <p:sp>
          <p:nvSpPr>
            <p:cNvPr id="4135" name="Text Box 10"/>
            <p:cNvSpPr txBox="1">
              <a:spLocks noChangeArrowheads="1"/>
            </p:cNvSpPr>
            <p:nvPr/>
          </p:nvSpPr>
          <p:spPr bwMode="auto">
            <a:xfrm>
              <a:off x="702" y="2513"/>
              <a:ext cx="1536" cy="291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1" dirty="0">
                  <a:solidFill>
                    <a:schemeClr val="hlink"/>
                  </a:solidFill>
                </a:rPr>
                <a:t>Session</a:t>
              </a:r>
            </a:p>
          </p:txBody>
        </p:sp>
        <p:sp>
          <p:nvSpPr>
            <p:cNvPr id="4136" name="Text Box 11"/>
            <p:cNvSpPr txBox="1">
              <a:spLocks noChangeArrowheads="1"/>
            </p:cNvSpPr>
            <p:nvPr/>
          </p:nvSpPr>
          <p:spPr bwMode="auto">
            <a:xfrm>
              <a:off x="3854" y="2513"/>
              <a:ext cx="1536" cy="291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1" dirty="0">
                  <a:solidFill>
                    <a:schemeClr val="hlink"/>
                  </a:solidFill>
                </a:rPr>
                <a:t>Session</a:t>
              </a:r>
            </a:p>
          </p:txBody>
        </p:sp>
      </p:grpSp>
      <p:grpSp>
        <p:nvGrpSpPr>
          <p:cNvPr id="9228" name="Group 12"/>
          <p:cNvGrpSpPr>
            <a:grpSpLocks/>
          </p:cNvGrpSpPr>
          <p:nvPr/>
        </p:nvGrpSpPr>
        <p:grpSpPr bwMode="auto">
          <a:xfrm>
            <a:off x="863600" y="3276600"/>
            <a:ext cx="7442200" cy="495300"/>
            <a:chOff x="702" y="2814"/>
            <a:chExt cx="4688" cy="312"/>
          </a:xfrm>
        </p:grpSpPr>
        <p:sp>
          <p:nvSpPr>
            <p:cNvPr id="4133" name="Text Box 13"/>
            <p:cNvSpPr txBox="1">
              <a:spLocks noChangeArrowheads="1"/>
            </p:cNvSpPr>
            <p:nvPr/>
          </p:nvSpPr>
          <p:spPr bwMode="auto">
            <a:xfrm>
              <a:off x="702" y="2814"/>
              <a:ext cx="1536" cy="31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1">
                  <a:solidFill>
                    <a:schemeClr val="hlink"/>
                  </a:solidFill>
                </a:rPr>
                <a:t>Transport</a:t>
              </a:r>
            </a:p>
          </p:txBody>
        </p:sp>
        <p:sp>
          <p:nvSpPr>
            <p:cNvPr id="4134" name="Text Box 14"/>
            <p:cNvSpPr txBox="1">
              <a:spLocks noChangeArrowheads="1"/>
            </p:cNvSpPr>
            <p:nvPr/>
          </p:nvSpPr>
          <p:spPr bwMode="auto">
            <a:xfrm>
              <a:off x="3854" y="2814"/>
              <a:ext cx="1536" cy="31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1">
                  <a:solidFill>
                    <a:schemeClr val="hlink"/>
                  </a:solidFill>
                </a:rPr>
                <a:t>Transport</a:t>
              </a:r>
            </a:p>
          </p:txBody>
        </p:sp>
      </p:grpSp>
      <p:grpSp>
        <p:nvGrpSpPr>
          <p:cNvPr id="9231" name="Group 15"/>
          <p:cNvGrpSpPr>
            <a:grpSpLocks/>
          </p:cNvGrpSpPr>
          <p:nvPr/>
        </p:nvGrpSpPr>
        <p:grpSpPr bwMode="auto">
          <a:xfrm>
            <a:off x="863600" y="3771905"/>
            <a:ext cx="7442200" cy="461963"/>
            <a:chOff x="702" y="3126"/>
            <a:chExt cx="4688" cy="291"/>
          </a:xfrm>
        </p:grpSpPr>
        <p:sp>
          <p:nvSpPr>
            <p:cNvPr id="4131" name="Text Box 16"/>
            <p:cNvSpPr txBox="1">
              <a:spLocks noChangeArrowheads="1"/>
            </p:cNvSpPr>
            <p:nvPr/>
          </p:nvSpPr>
          <p:spPr bwMode="auto">
            <a:xfrm>
              <a:off x="702" y="3126"/>
              <a:ext cx="1536" cy="291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1" dirty="0">
                  <a:solidFill>
                    <a:schemeClr val="hlink"/>
                  </a:solidFill>
                </a:rPr>
                <a:t>Network</a:t>
              </a:r>
            </a:p>
          </p:txBody>
        </p:sp>
        <p:sp>
          <p:nvSpPr>
            <p:cNvPr id="4132" name="Text Box 17"/>
            <p:cNvSpPr txBox="1">
              <a:spLocks noChangeArrowheads="1"/>
            </p:cNvSpPr>
            <p:nvPr/>
          </p:nvSpPr>
          <p:spPr bwMode="auto">
            <a:xfrm>
              <a:off x="3854" y="3126"/>
              <a:ext cx="1536" cy="291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1" dirty="0">
                  <a:solidFill>
                    <a:schemeClr val="hlink"/>
                  </a:solidFill>
                </a:rPr>
                <a:t>Network</a:t>
              </a:r>
            </a:p>
          </p:txBody>
        </p:sp>
      </p:grpSp>
      <p:grpSp>
        <p:nvGrpSpPr>
          <p:cNvPr id="9234" name="Group 18"/>
          <p:cNvGrpSpPr>
            <a:grpSpLocks/>
          </p:cNvGrpSpPr>
          <p:nvPr/>
        </p:nvGrpSpPr>
        <p:grpSpPr bwMode="auto">
          <a:xfrm>
            <a:off x="863600" y="4267200"/>
            <a:ext cx="7442200" cy="400050"/>
            <a:chOff x="702" y="3438"/>
            <a:chExt cx="4688" cy="252"/>
          </a:xfrm>
        </p:grpSpPr>
        <p:sp>
          <p:nvSpPr>
            <p:cNvPr id="4129" name="Text Box 19"/>
            <p:cNvSpPr txBox="1">
              <a:spLocks noChangeArrowheads="1"/>
            </p:cNvSpPr>
            <p:nvPr/>
          </p:nvSpPr>
          <p:spPr bwMode="auto">
            <a:xfrm>
              <a:off x="702" y="3438"/>
              <a:ext cx="1536" cy="25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b="1" dirty="0">
                  <a:solidFill>
                    <a:schemeClr val="hlink"/>
                  </a:solidFill>
                </a:rPr>
                <a:t>Data Link</a:t>
              </a:r>
            </a:p>
          </p:txBody>
        </p:sp>
        <p:sp>
          <p:nvSpPr>
            <p:cNvPr id="4130" name="Text Box 20"/>
            <p:cNvSpPr txBox="1">
              <a:spLocks noChangeArrowheads="1"/>
            </p:cNvSpPr>
            <p:nvPr/>
          </p:nvSpPr>
          <p:spPr bwMode="auto">
            <a:xfrm>
              <a:off x="3854" y="3438"/>
              <a:ext cx="1536" cy="25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b="1" dirty="0">
                  <a:solidFill>
                    <a:schemeClr val="hlink"/>
                  </a:solidFill>
                </a:rPr>
                <a:t>Data link</a:t>
              </a:r>
            </a:p>
          </p:txBody>
        </p:sp>
      </p:grpSp>
      <p:grpSp>
        <p:nvGrpSpPr>
          <p:cNvPr id="9237" name="Group 21"/>
          <p:cNvGrpSpPr>
            <a:grpSpLocks/>
          </p:cNvGrpSpPr>
          <p:nvPr/>
        </p:nvGrpSpPr>
        <p:grpSpPr bwMode="auto">
          <a:xfrm>
            <a:off x="863600" y="4745044"/>
            <a:ext cx="7442200" cy="461963"/>
            <a:chOff x="702" y="3739"/>
            <a:chExt cx="4688" cy="291"/>
          </a:xfrm>
        </p:grpSpPr>
        <p:sp>
          <p:nvSpPr>
            <p:cNvPr id="4127" name="Text Box 22"/>
            <p:cNvSpPr txBox="1">
              <a:spLocks noChangeArrowheads="1"/>
            </p:cNvSpPr>
            <p:nvPr/>
          </p:nvSpPr>
          <p:spPr bwMode="auto">
            <a:xfrm>
              <a:off x="702" y="3739"/>
              <a:ext cx="1536" cy="291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1" dirty="0">
                  <a:solidFill>
                    <a:schemeClr val="hlink"/>
                  </a:solidFill>
                </a:rPr>
                <a:t>Physical</a:t>
              </a:r>
            </a:p>
          </p:txBody>
        </p:sp>
        <p:sp>
          <p:nvSpPr>
            <p:cNvPr id="4128" name="Text Box 23"/>
            <p:cNvSpPr txBox="1">
              <a:spLocks noChangeArrowheads="1"/>
            </p:cNvSpPr>
            <p:nvPr/>
          </p:nvSpPr>
          <p:spPr bwMode="auto">
            <a:xfrm>
              <a:off x="3854" y="3739"/>
              <a:ext cx="1536" cy="291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1" dirty="0">
                  <a:solidFill>
                    <a:schemeClr val="hlink"/>
                  </a:solidFill>
                </a:rPr>
                <a:t>Physical</a:t>
              </a:r>
            </a:p>
          </p:txBody>
        </p:sp>
      </p:grpSp>
      <p:grpSp>
        <p:nvGrpSpPr>
          <p:cNvPr id="9240" name="Group 24"/>
          <p:cNvGrpSpPr>
            <a:grpSpLocks/>
          </p:cNvGrpSpPr>
          <p:nvPr/>
        </p:nvGrpSpPr>
        <p:grpSpPr bwMode="auto">
          <a:xfrm>
            <a:off x="3382963" y="1871667"/>
            <a:ext cx="2381250" cy="369888"/>
            <a:chOff x="2289" y="1929"/>
            <a:chExt cx="1500" cy="233"/>
          </a:xfrm>
        </p:grpSpPr>
        <p:sp>
          <p:nvSpPr>
            <p:cNvPr id="4125" name="Line 25"/>
            <p:cNvSpPr>
              <a:spLocks noChangeShapeType="1"/>
            </p:cNvSpPr>
            <p:nvPr/>
          </p:nvSpPr>
          <p:spPr bwMode="auto">
            <a:xfrm>
              <a:off x="2289" y="2061"/>
              <a:ext cx="1500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26" name="Text Box 26"/>
            <p:cNvSpPr txBox="1">
              <a:spLocks noChangeArrowheads="1"/>
            </p:cNvSpPr>
            <p:nvPr/>
          </p:nvSpPr>
          <p:spPr bwMode="auto">
            <a:xfrm>
              <a:off x="2786" y="1929"/>
              <a:ext cx="474" cy="2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1" dirty="0"/>
                <a:t>Data</a:t>
              </a:r>
            </a:p>
          </p:txBody>
        </p:sp>
      </p:grpSp>
      <p:grpSp>
        <p:nvGrpSpPr>
          <p:cNvPr id="9243" name="Group 27"/>
          <p:cNvGrpSpPr>
            <a:grpSpLocks/>
          </p:cNvGrpSpPr>
          <p:nvPr/>
        </p:nvGrpSpPr>
        <p:grpSpPr bwMode="auto">
          <a:xfrm>
            <a:off x="3382963" y="3265494"/>
            <a:ext cx="2381250" cy="369888"/>
            <a:chOff x="2289" y="2807"/>
            <a:chExt cx="1500" cy="233"/>
          </a:xfrm>
        </p:grpSpPr>
        <p:sp>
          <p:nvSpPr>
            <p:cNvPr id="4123" name="Line 28"/>
            <p:cNvSpPr>
              <a:spLocks noChangeShapeType="1"/>
            </p:cNvSpPr>
            <p:nvPr/>
          </p:nvSpPr>
          <p:spPr bwMode="auto">
            <a:xfrm>
              <a:off x="2289" y="2968"/>
              <a:ext cx="1500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24" name="Text Box 29"/>
            <p:cNvSpPr txBox="1">
              <a:spLocks noChangeArrowheads="1"/>
            </p:cNvSpPr>
            <p:nvPr/>
          </p:nvSpPr>
          <p:spPr bwMode="auto">
            <a:xfrm>
              <a:off x="2562" y="2807"/>
              <a:ext cx="980" cy="2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1" dirty="0"/>
                <a:t>Segments</a:t>
              </a:r>
            </a:p>
          </p:txBody>
        </p:sp>
      </p:grpSp>
      <p:grpSp>
        <p:nvGrpSpPr>
          <p:cNvPr id="9246" name="Group 30"/>
          <p:cNvGrpSpPr>
            <a:grpSpLocks/>
          </p:cNvGrpSpPr>
          <p:nvPr/>
        </p:nvGrpSpPr>
        <p:grpSpPr bwMode="auto">
          <a:xfrm>
            <a:off x="3382963" y="3767145"/>
            <a:ext cx="2381250" cy="369888"/>
            <a:chOff x="2289" y="3123"/>
            <a:chExt cx="1500" cy="233"/>
          </a:xfrm>
        </p:grpSpPr>
        <p:sp>
          <p:nvSpPr>
            <p:cNvPr id="4121" name="Line 31"/>
            <p:cNvSpPr>
              <a:spLocks noChangeShapeType="1"/>
            </p:cNvSpPr>
            <p:nvPr/>
          </p:nvSpPr>
          <p:spPr bwMode="auto">
            <a:xfrm>
              <a:off x="2289" y="3271"/>
              <a:ext cx="1500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22" name="Text Box 32"/>
            <p:cNvSpPr txBox="1">
              <a:spLocks noChangeArrowheads="1"/>
            </p:cNvSpPr>
            <p:nvPr/>
          </p:nvSpPr>
          <p:spPr bwMode="auto">
            <a:xfrm>
              <a:off x="2660" y="3123"/>
              <a:ext cx="777" cy="2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1" dirty="0"/>
                <a:t>Packets</a:t>
              </a:r>
            </a:p>
          </p:txBody>
        </p:sp>
      </p:grpSp>
      <p:grpSp>
        <p:nvGrpSpPr>
          <p:cNvPr id="9249" name="Group 33"/>
          <p:cNvGrpSpPr>
            <a:grpSpLocks/>
          </p:cNvGrpSpPr>
          <p:nvPr/>
        </p:nvGrpSpPr>
        <p:grpSpPr bwMode="auto">
          <a:xfrm>
            <a:off x="3382963" y="4271970"/>
            <a:ext cx="2381250" cy="369888"/>
            <a:chOff x="2289" y="3441"/>
            <a:chExt cx="1500" cy="233"/>
          </a:xfrm>
        </p:grpSpPr>
        <p:sp>
          <p:nvSpPr>
            <p:cNvPr id="4119" name="Line 34"/>
            <p:cNvSpPr>
              <a:spLocks noChangeShapeType="1"/>
            </p:cNvSpPr>
            <p:nvPr/>
          </p:nvSpPr>
          <p:spPr bwMode="auto">
            <a:xfrm>
              <a:off x="2289" y="3588"/>
              <a:ext cx="1500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20" name="Text Box 35"/>
            <p:cNvSpPr txBox="1">
              <a:spLocks noChangeArrowheads="1"/>
            </p:cNvSpPr>
            <p:nvPr/>
          </p:nvSpPr>
          <p:spPr bwMode="auto">
            <a:xfrm>
              <a:off x="2708" y="3441"/>
              <a:ext cx="734" cy="2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1" dirty="0"/>
                <a:t>Frames</a:t>
              </a:r>
            </a:p>
          </p:txBody>
        </p:sp>
      </p:grpSp>
      <p:grpSp>
        <p:nvGrpSpPr>
          <p:cNvPr id="9252" name="Group 36"/>
          <p:cNvGrpSpPr>
            <a:grpSpLocks/>
          </p:cNvGrpSpPr>
          <p:nvPr/>
        </p:nvGrpSpPr>
        <p:grpSpPr bwMode="auto">
          <a:xfrm>
            <a:off x="3382963" y="4775208"/>
            <a:ext cx="2381250" cy="369888"/>
            <a:chOff x="2289" y="3758"/>
            <a:chExt cx="1500" cy="233"/>
          </a:xfrm>
        </p:grpSpPr>
        <p:sp>
          <p:nvSpPr>
            <p:cNvPr id="4117" name="Line 37"/>
            <p:cNvSpPr>
              <a:spLocks noChangeShapeType="1"/>
            </p:cNvSpPr>
            <p:nvPr/>
          </p:nvSpPr>
          <p:spPr bwMode="auto">
            <a:xfrm>
              <a:off x="2289" y="3890"/>
              <a:ext cx="1500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18" name="Text Box 38"/>
            <p:cNvSpPr txBox="1">
              <a:spLocks noChangeArrowheads="1"/>
            </p:cNvSpPr>
            <p:nvPr/>
          </p:nvSpPr>
          <p:spPr bwMode="auto">
            <a:xfrm>
              <a:off x="2861" y="3758"/>
              <a:ext cx="417" cy="2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1" dirty="0"/>
                <a:t>Bits</a:t>
              </a:r>
            </a:p>
          </p:txBody>
        </p:sp>
      </p:grpSp>
      <p:grpSp>
        <p:nvGrpSpPr>
          <p:cNvPr id="9255" name="Group 39"/>
          <p:cNvGrpSpPr>
            <a:grpSpLocks/>
          </p:cNvGrpSpPr>
          <p:nvPr/>
        </p:nvGrpSpPr>
        <p:grpSpPr bwMode="auto">
          <a:xfrm>
            <a:off x="3382963" y="2352680"/>
            <a:ext cx="2381250" cy="369888"/>
            <a:chOff x="2289" y="2232"/>
            <a:chExt cx="1500" cy="233"/>
          </a:xfrm>
        </p:grpSpPr>
        <p:sp>
          <p:nvSpPr>
            <p:cNvPr id="4115" name="Line 40"/>
            <p:cNvSpPr>
              <a:spLocks noChangeShapeType="1"/>
            </p:cNvSpPr>
            <p:nvPr/>
          </p:nvSpPr>
          <p:spPr bwMode="auto">
            <a:xfrm>
              <a:off x="2289" y="2364"/>
              <a:ext cx="1500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16" name="Text Box 41"/>
            <p:cNvSpPr txBox="1">
              <a:spLocks noChangeArrowheads="1"/>
            </p:cNvSpPr>
            <p:nvPr/>
          </p:nvSpPr>
          <p:spPr bwMode="auto">
            <a:xfrm>
              <a:off x="2786" y="2232"/>
              <a:ext cx="474" cy="2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1" dirty="0"/>
                <a:t>Data</a:t>
              </a:r>
            </a:p>
          </p:txBody>
        </p:sp>
      </p:grpSp>
      <p:grpSp>
        <p:nvGrpSpPr>
          <p:cNvPr id="9258" name="Group 42"/>
          <p:cNvGrpSpPr>
            <a:grpSpLocks/>
          </p:cNvGrpSpPr>
          <p:nvPr/>
        </p:nvGrpSpPr>
        <p:grpSpPr bwMode="auto">
          <a:xfrm>
            <a:off x="3382963" y="2832105"/>
            <a:ext cx="2381250" cy="369888"/>
            <a:chOff x="2289" y="2534"/>
            <a:chExt cx="1500" cy="233"/>
          </a:xfrm>
        </p:grpSpPr>
        <p:sp>
          <p:nvSpPr>
            <p:cNvPr id="4113" name="Line 43"/>
            <p:cNvSpPr>
              <a:spLocks noChangeShapeType="1"/>
            </p:cNvSpPr>
            <p:nvPr/>
          </p:nvSpPr>
          <p:spPr bwMode="auto">
            <a:xfrm>
              <a:off x="2289" y="2666"/>
              <a:ext cx="1500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14" name="Text Box 44"/>
            <p:cNvSpPr txBox="1">
              <a:spLocks noChangeArrowheads="1"/>
            </p:cNvSpPr>
            <p:nvPr/>
          </p:nvSpPr>
          <p:spPr bwMode="auto">
            <a:xfrm>
              <a:off x="2786" y="2534"/>
              <a:ext cx="474" cy="2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1" dirty="0"/>
                <a:t>Data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3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9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Garamond" pitchFamily="18" charset="0"/>
              </a:rPr>
              <a:t>TCP/IP Model</a:t>
            </a:r>
          </a:p>
        </p:txBody>
      </p:sp>
      <p:pic>
        <p:nvPicPr>
          <p:cNvPr id="5123" name="Picture 47" descr="tcpi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736725"/>
            <a:ext cx="4000500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Garamond" pitchFamily="18" charset="0"/>
              </a:rPr>
              <a:t>OSI</a:t>
            </a:r>
            <a:r>
              <a:rPr lang="ro-RO" altLang="en-US" dirty="0">
                <a:latin typeface="Garamond" pitchFamily="18" charset="0"/>
              </a:rPr>
              <a:t> – TCP/IP</a:t>
            </a:r>
            <a:r>
              <a:rPr lang="en-US" altLang="en-US" dirty="0">
                <a:latin typeface="Garamond" pitchFamily="18" charset="0"/>
              </a:rPr>
              <a:t> Comparison</a:t>
            </a:r>
          </a:p>
        </p:txBody>
      </p:sp>
      <p:grpSp>
        <p:nvGrpSpPr>
          <p:cNvPr id="6147" name="Group 45"/>
          <p:cNvGrpSpPr>
            <a:grpSpLocks/>
          </p:cNvGrpSpPr>
          <p:nvPr/>
        </p:nvGrpSpPr>
        <p:grpSpPr bwMode="auto">
          <a:xfrm>
            <a:off x="914400" y="1828800"/>
            <a:ext cx="7162800" cy="3200400"/>
            <a:chOff x="-3" y="-3"/>
            <a:chExt cx="3720" cy="3382"/>
          </a:xfrm>
        </p:grpSpPr>
        <p:grpSp>
          <p:nvGrpSpPr>
            <p:cNvPr id="6148" name="Group 46"/>
            <p:cNvGrpSpPr>
              <a:grpSpLocks/>
            </p:cNvGrpSpPr>
            <p:nvPr/>
          </p:nvGrpSpPr>
          <p:grpSpPr bwMode="auto">
            <a:xfrm>
              <a:off x="0" y="0"/>
              <a:ext cx="3714" cy="3376"/>
              <a:chOff x="0" y="0"/>
              <a:chExt cx="3714" cy="3376"/>
            </a:xfrm>
          </p:grpSpPr>
          <p:grpSp>
            <p:nvGrpSpPr>
              <p:cNvPr id="6150" name="Group 47"/>
              <p:cNvGrpSpPr>
                <a:grpSpLocks/>
              </p:cNvGrpSpPr>
              <p:nvPr/>
            </p:nvGrpSpPr>
            <p:grpSpPr bwMode="auto">
              <a:xfrm>
                <a:off x="0" y="0"/>
                <a:ext cx="1857" cy="422"/>
                <a:chOff x="0" y="0"/>
                <a:chExt cx="1857" cy="422"/>
              </a:xfrm>
            </p:grpSpPr>
            <p:sp>
              <p:nvSpPr>
                <p:cNvPr id="6189" name="Rectangle 48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857" cy="422"/>
                </a:xfrm>
                <a:prstGeom prst="rect">
                  <a:avLst/>
                </a:prstGeom>
                <a:solidFill>
                  <a:srgbClr val="CCCCCC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grpSp>
              <p:nvGrpSpPr>
                <p:cNvPr id="6190" name="Group 49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857" cy="422"/>
                  <a:chOff x="0" y="0"/>
                  <a:chExt cx="1857" cy="422"/>
                </a:xfrm>
              </p:grpSpPr>
              <p:sp>
                <p:nvSpPr>
                  <p:cNvPr id="6191" name="Rectangle 50"/>
                  <p:cNvSpPr>
                    <a:spLocks noChangeArrowheads="1"/>
                  </p:cNvSpPr>
                  <p:nvPr/>
                </p:nvSpPr>
                <p:spPr bwMode="auto">
                  <a:xfrm>
                    <a:off x="43" y="0"/>
                    <a:ext cx="1771" cy="422"/>
                  </a:xfrm>
                  <a:prstGeom prst="rect">
                    <a:avLst/>
                  </a:prstGeom>
                  <a:solidFill>
                    <a:srgbClr val="CCCCCC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0" rIns="0" bIns="0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Garamond" pitchFamily="18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Garamond" pitchFamily="18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Garamond" pitchFamily="18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Garamond" pitchFamily="18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Garamond" pitchFamily="18" charset="0"/>
                      </a:defRPr>
                    </a:lvl5pPr>
                    <a:lvl6pPr marL="25146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itchFamily="18" charset="0"/>
                      </a:defRPr>
                    </a:lvl6pPr>
                    <a:lvl7pPr marL="29718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itchFamily="18" charset="0"/>
                      </a:defRPr>
                    </a:lvl7pPr>
                    <a:lvl8pPr marL="34290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itchFamily="18" charset="0"/>
                      </a:defRPr>
                    </a:lvl8pPr>
                    <a:lvl9pPr marL="38862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itchFamily="18" charset="0"/>
                      </a:defRPr>
                    </a:lvl9pPr>
                  </a:lstStyle>
                  <a:p>
                    <a:pPr eaLnBrk="1" hangingPunct="1"/>
                    <a:r>
                      <a:rPr lang="en-US" altLang="en-US" sz="2000" b="1">
                        <a:solidFill>
                          <a:srgbClr val="0000FF"/>
                        </a:solidFill>
                        <a:cs typeface="Times New Roman" pitchFamily="18" charset="0"/>
                      </a:rPr>
                      <a:t>OSI</a:t>
                    </a:r>
                  </a:p>
                  <a:p>
                    <a:endParaRPr lang="en-US" altLang="en-US" sz="2400"/>
                  </a:p>
                </p:txBody>
              </p:sp>
              <p:sp>
                <p:nvSpPr>
                  <p:cNvPr id="6192" name="Rectangle 51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1857" cy="422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Garamond" pitchFamily="18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Garamond" pitchFamily="18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Garamond" pitchFamily="18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Garamond" pitchFamily="18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Garamond" pitchFamily="18" charset="0"/>
                      </a:defRPr>
                    </a:lvl5pPr>
                    <a:lvl6pPr marL="25146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itchFamily="18" charset="0"/>
                      </a:defRPr>
                    </a:lvl6pPr>
                    <a:lvl7pPr marL="29718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itchFamily="18" charset="0"/>
                      </a:defRPr>
                    </a:lvl7pPr>
                    <a:lvl8pPr marL="34290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itchFamily="18" charset="0"/>
                      </a:defRPr>
                    </a:lvl8pPr>
                    <a:lvl9pPr marL="38862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</p:grpSp>
          </p:grpSp>
          <p:grpSp>
            <p:nvGrpSpPr>
              <p:cNvPr id="6151" name="Group 52"/>
              <p:cNvGrpSpPr>
                <a:grpSpLocks/>
              </p:cNvGrpSpPr>
              <p:nvPr/>
            </p:nvGrpSpPr>
            <p:grpSpPr bwMode="auto">
              <a:xfrm>
                <a:off x="1857" y="0"/>
                <a:ext cx="1857" cy="422"/>
                <a:chOff x="1857" y="0"/>
                <a:chExt cx="1857" cy="422"/>
              </a:xfrm>
            </p:grpSpPr>
            <p:sp>
              <p:nvSpPr>
                <p:cNvPr id="6185" name="Rectangle 53"/>
                <p:cNvSpPr>
                  <a:spLocks noChangeArrowheads="1"/>
                </p:cNvSpPr>
                <p:nvPr/>
              </p:nvSpPr>
              <p:spPr bwMode="auto">
                <a:xfrm>
                  <a:off x="1857" y="0"/>
                  <a:ext cx="1857" cy="422"/>
                </a:xfrm>
                <a:prstGeom prst="rect">
                  <a:avLst/>
                </a:prstGeom>
                <a:solidFill>
                  <a:srgbClr val="CCCCCC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grpSp>
              <p:nvGrpSpPr>
                <p:cNvPr id="6186" name="Group 54"/>
                <p:cNvGrpSpPr>
                  <a:grpSpLocks/>
                </p:cNvGrpSpPr>
                <p:nvPr/>
              </p:nvGrpSpPr>
              <p:grpSpPr bwMode="auto">
                <a:xfrm>
                  <a:off x="1857" y="0"/>
                  <a:ext cx="1857" cy="422"/>
                  <a:chOff x="1857" y="0"/>
                  <a:chExt cx="1857" cy="422"/>
                </a:xfrm>
              </p:grpSpPr>
              <p:sp>
                <p:nvSpPr>
                  <p:cNvPr id="6187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1900" y="0"/>
                    <a:ext cx="1771" cy="422"/>
                  </a:xfrm>
                  <a:prstGeom prst="rect">
                    <a:avLst/>
                  </a:prstGeom>
                  <a:solidFill>
                    <a:srgbClr val="CCCCCC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Garamond" pitchFamily="18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Garamond" pitchFamily="18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Garamond" pitchFamily="18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Garamond" pitchFamily="18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Garamond" pitchFamily="18" charset="0"/>
                      </a:defRPr>
                    </a:lvl5pPr>
                    <a:lvl6pPr marL="25146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itchFamily="18" charset="0"/>
                      </a:defRPr>
                    </a:lvl6pPr>
                    <a:lvl7pPr marL="29718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itchFamily="18" charset="0"/>
                      </a:defRPr>
                    </a:lvl7pPr>
                    <a:lvl8pPr marL="34290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itchFamily="18" charset="0"/>
                      </a:defRPr>
                    </a:lvl8pPr>
                    <a:lvl9pPr marL="38862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itchFamily="18" charset="0"/>
                      </a:defRPr>
                    </a:lvl9pPr>
                  </a:lstStyle>
                  <a:p>
                    <a:pPr eaLnBrk="1" hangingPunct="1"/>
                    <a:r>
                      <a:rPr lang="en-US" altLang="en-US" sz="2000" b="1">
                        <a:solidFill>
                          <a:srgbClr val="0000FF"/>
                        </a:solidFill>
                        <a:cs typeface="Times New Roman" pitchFamily="18" charset="0"/>
                      </a:rPr>
                      <a:t>TCP / IP</a:t>
                    </a:r>
                  </a:p>
                  <a:p>
                    <a:endParaRPr lang="en-US" altLang="en-US" sz="2000"/>
                  </a:p>
                </p:txBody>
              </p:sp>
              <p:sp>
                <p:nvSpPr>
                  <p:cNvPr id="6188" name="Rectangle 56"/>
                  <p:cNvSpPr>
                    <a:spLocks noChangeArrowheads="1"/>
                  </p:cNvSpPr>
                  <p:nvPr/>
                </p:nvSpPr>
                <p:spPr bwMode="auto">
                  <a:xfrm>
                    <a:off x="1857" y="0"/>
                    <a:ext cx="1857" cy="422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Garamond" pitchFamily="18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Garamond" pitchFamily="18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Garamond" pitchFamily="18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Garamond" pitchFamily="18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Garamond" pitchFamily="18" charset="0"/>
                      </a:defRPr>
                    </a:lvl5pPr>
                    <a:lvl6pPr marL="25146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itchFamily="18" charset="0"/>
                      </a:defRPr>
                    </a:lvl6pPr>
                    <a:lvl7pPr marL="29718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itchFamily="18" charset="0"/>
                      </a:defRPr>
                    </a:lvl7pPr>
                    <a:lvl8pPr marL="34290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itchFamily="18" charset="0"/>
                      </a:defRPr>
                    </a:lvl8pPr>
                    <a:lvl9pPr marL="38862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Garamond" pitchFamily="18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</p:grpSp>
          </p:grpSp>
          <p:grpSp>
            <p:nvGrpSpPr>
              <p:cNvPr id="6152" name="Group 57"/>
              <p:cNvGrpSpPr>
                <a:grpSpLocks/>
              </p:cNvGrpSpPr>
              <p:nvPr/>
            </p:nvGrpSpPr>
            <p:grpSpPr bwMode="auto">
              <a:xfrm>
                <a:off x="0" y="422"/>
                <a:ext cx="1857" cy="422"/>
                <a:chOff x="0" y="422"/>
                <a:chExt cx="1857" cy="422"/>
              </a:xfrm>
            </p:grpSpPr>
            <p:sp>
              <p:nvSpPr>
                <p:cNvPr id="6183" name="Rectangle 58"/>
                <p:cNvSpPr>
                  <a:spLocks noChangeArrowheads="1"/>
                </p:cNvSpPr>
                <p:nvPr/>
              </p:nvSpPr>
              <p:spPr bwMode="auto">
                <a:xfrm>
                  <a:off x="43" y="422"/>
                  <a:ext cx="177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9pPr>
                </a:lstStyle>
                <a:p>
                  <a:pPr eaLnBrk="1" hangingPunct="1"/>
                  <a:r>
                    <a:rPr lang="en-US" altLang="en-US" b="1" dirty="0">
                      <a:cs typeface="Times New Roman" pitchFamily="18" charset="0"/>
                    </a:rPr>
                    <a:t>Application (Layer 7)</a:t>
                  </a:r>
                  <a:endParaRPr lang="en-US" altLang="en-US" sz="2400" dirty="0"/>
                </a:p>
              </p:txBody>
            </p:sp>
            <p:sp>
              <p:nvSpPr>
                <p:cNvPr id="6184" name="Rectangle 59"/>
                <p:cNvSpPr>
                  <a:spLocks noChangeArrowheads="1"/>
                </p:cNvSpPr>
                <p:nvPr/>
              </p:nvSpPr>
              <p:spPr bwMode="auto">
                <a:xfrm>
                  <a:off x="0" y="422"/>
                  <a:ext cx="18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6153" name="Group 60"/>
              <p:cNvGrpSpPr>
                <a:grpSpLocks/>
              </p:cNvGrpSpPr>
              <p:nvPr/>
            </p:nvGrpSpPr>
            <p:grpSpPr bwMode="auto">
              <a:xfrm>
                <a:off x="1857" y="422"/>
                <a:ext cx="1857" cy="1266"/>
                <a:chOff x="1857" y="422"/>
                <a:chExt cx="1857" cy="1266"/>
              </a:xfrm>
            </p:grpSpPr>
            <p:sp>
              <p:nvSpPr>
                <p:cNvPr id="6181" name="Rectangle 61"/>
                <p:cNvSpPr>
                  <a:spLocks noChangeArrowheads="1"/>
                </p:cNvSpPr>
                <p:nvPr/>
              </p:nvSpPr>
              <p:spPr bwMode="auto">
                <a:xfrm>
                  <a:off x="1900" y="422"/>
                  <a:ext cx="1771" cy="126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9pPr>
                </a:lstStyle>
                <a:p>
                  <a:pPr eaLnBrk="1" hangingPunct="1"/>
                  <a:r>
                    <a:rPr lang="en-US" altLang="en-US" b="1">
                      <a:cs typeface="Times New Roman" pitchFamily="18" charset="0"/>
                    </a:rPr>
                    <a:t>Application</a:t>
                  </a:r>
                </a:p>
                <a:p>
                  <a:endParaRPr lang="en-US" altLang="en-US" sz="2400"/>
                </a:p>
              </p:txBody>
            </p:sp>
            <p:sp>
              <p:nvSpPr>
                <p:cNvPr id="6182" name="Rectangle 62"/>
                <p:cNvSpPr>
                  <a:spLocks noChangeArrowheads="1"/>
                </p:cNvSpPr>
                <p:nvPr/>
              </p:nvSpPr>
              <p:spPr bwMode="auto">
                <a:xfrm>
                  <a:off x="1857" y="422"/>
                  <a:ext cx="1857" cy="126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6154" name="Group 63"/>
              <p:cNvGrpSpPr>
                <a:grpSpLocks/>
              </p:cNvGrpSpPr>
              <p:nvPr/>
            </p:nvGrpSpPr>
            <p:grpSpPr bwMode="auto">
              <a:xfrm>
                <a:off x="0" y="844"/>
                <a:ext cx="1857" cy="422"/>
                <a:chOff x="0" y="844"/>
                <a:chExt cx="1857" cy="422"/>
              </a:xfrm>
            </p:grpSpPr>
            <p:sp>
              <p:nvSpPr>
                <p:cNvPr id="6179" name="Rectangle 64"/>
                <p:cNvSpPr>
                  <a:spLocks noChangeArrowheads="1"/>
                </p:cNvSpPr>
                <p:nvPr/>
              </p:nvSpPr>
              <p:spPr bwMode="auto">
                <a:xfrm>
                  <a:off x="43" y="844"/>
                  <a:ext cx="177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9pPr>
                </a:lstStyle>
                <a:p>
                  <a:pPr eaLnBrk="1" hangingPunct="1"/>
                  <a:r>
                    <a:rPr lang="en-US" altLang="en-US" b="1" dirty="0">
                      <a:cs typeface="Times New Roman" pitchFamily="18" charset="0"/>
                    </a:rPr>
                    <a:t>Presentation (Layer 6)</a:t>
                  </a:r>
                  <a:endParaRPr lang="en-US" altLang="en-US" sz="2400" dirty="0"/>
                </a:p>
              </p:txBody>
            </p:sp>
            <p:sp>
              <p:nvSpPr>
                <p:cNvPr id="6180" name="Rectangle 65"/>
                <p:cNvSpPr>
                  <a:spLocks noChangeArrowheads="1"/>
                </p:cNvSpPr>
                <p:nvPr/>
              </p:nvSpPr>
              <p:spPr bwMode="auto">
                <a:xfrm>
                  <a:off x="0" y="844"/>
                  <a:ext cx="18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6155" name="Group 66"/>
              <p:cNvGrpSpPr>
                <a:grpSpLocks/>
              </p:cNvGrpSpPr>
              <p:nvPr/>
            </p:nvGrpSpPr>
            <p:grpSpPr bwMode="auto">
              <a:xfrm>
                <a:off x="0" y="1266"/>
                <a:ext cx="1857" cy="422"/>
                <a:chOff x="0" y="1266"/>
                <a:chExt cx="1857" cy="422"/>
              </a:xfrm>
            </p:grpSpPr>
            <p:sp>
              <p:nvSpPr>
                <p:cNvPr id="6177" name="Rectangle 67"/>
                <p:cNvSpPr>
                  <a:spLocks noChangeArrowheads="1"/>
                </p:cNvSpPr>
                <p:nvPr/>
              </p:nvSpPr>
              <p:spPr bwMode="auto">
                <a:xfrm>
                  <a:off x="43" y="1266"/>
                  <a:ext cx="177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9pPr>
                </a:lstStyle>
                <a:p>
                  <a:pPr eaLnBrk="1" hangingPunct="1"/>
                  <a:r>
                    <a:rPr lang="en-US" altLang="en-US" b="1">
                      <a:cs typeface="Times New Roman" pitchFamily="18" charset="0"/>
                    </a:rPr>
                    <a:t>Session (Layer 5)</a:t>
                  </a:r>
                  <a:endParaRPr lang="en-US" altLang="en-US" sz="2400"/>
                </a:p>
              </p:txBody>
            </p:sp>
            <p:sp>
              <p:nvSpPr>
                <p:cNvPr id="6178" name="Rectangle 68"/>
                <p:cNvSpPr>
                  <a:spLocks noChangeArrowheads="1"/>
                </p:cNvSpPr>
                <p:nvPr/>
              </p:nvSpPr>
              <p:spPr bwMode="auto">
                <a:xfrm>
                  <a:off x="0" y="1266"/>
                  <a:ext cx="18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6156" name="Group 69"/>
              <p:cNvGrpSpPr>
                <a:grpSpLocks/>
              </p:cNvGrpSpPr>
              <p:nvPr/>
            </p:nvGrpSpPr>
            <p:grpSpPr bwMode="auto">
              <a:xfrm>
                <a:off x="0" y="1688"/>
                <a:ext cx="1857" cy="422"/>
                <a:chOff x="0" y="1688"/>
                <a:chExt cx="1857" cy="422"/>
              </a:xfrm>
            </p:grpSpPr>
            <p:sp>
              <p:nvSpPr>
                <p:cNvPr id="6175" name="Rectangle 70"/>
                <p:cNvSpPr>
                  <a:spLocks noChangeArrowheads="1"/>
                </p:cNvSpPr>
                <p:nvPr/>
              </p:nvSpPr>
              <p:spPr bwMode="auto">
                <a:xfrm>
                  <a:off x="43" y="1688"/>
                  <a:ext cx="177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9pPr>
                </a:lstStyle>
                <a:p>
                  <a:pPr eaLnBrk="1" hangingPunct="1"/>
                  <a:r>
                    <a:rPr lang="en-US" altLang="en-US" b="1">
                      <a:cs typeface="Times New Roman" pitchFamily="18" charset="0"/>
                    </a:rPr>
                    <a:t>Transport  (Layer 4)</a:t>
                  </a:r>
                  <a:endParaRPr lang="en-US" altLang="en-US"/>
                </a:p>
              </p:txBody>
            </p:sp>
            <p:sp>
              <p:nvSpPr>
                <p:cNvPr id="6176" name="Rectangle 71"/>
                <p:cNvSpPr>
                  <a:spLocks noChangeArrowheads="1"/>
                </p:cNvSpPr>
                <p:nvPr/>
              </p:nvSpPr>
              <p:spPr bwMode="auto">
                <a:xfrm>
                  <a:off x="0" y="1688"/>
                  <a:ext cx="18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6157" name="Group 72"/>
              <p:cNvGrpSpPr>
                <a:grpSpLocks/>
              </p:cNvGrpSpPr>
              <p:nvPr/>
            </p:nvGrpSpPr>
            <p:grpSpPr bwMode="auto">
              <a:xfrm>
                <a:off x="1857" y="1688"/>
                <a:ext cx="1857" cy="422"/>
                <a:chOff x="1857" y="1688"/>
                <a:chExt cx="1857" cy="422"/>
              </a:xfrm>
            </p:grpSpPr>
            <p:sp>
              <p:nvSpPr>
                <p:cNvPr id="6173" name="Rectangle 73"/>
                <p:cNvSpPr>
                  <a:spLocks noChangeArrowheads="1"/>
                </p:cNvSpPr>
                <p:nvPr/>
              </p:nvSpPr>
              <p:spPr bwMode="auto">
                <a:xfrm>
                  <a:off x="1900" y="1688"/>
                  <a:ext cx="177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9pPr>
                </a:lstStyle>
                <a:p>
                  <a:pPr eaLnBrk="1" hangingPunct="1"/>
                  <a:r>
                    <a:rPr lang="en-US" altLang="en-US" b="1">
                      <a:cs typeface="Times New Roman" pitchFamily="18" charset="0"/>
                    </a:rPr>
                    <a:t>Transport</a:t>
                  </a:r>
                  <a:endParaRPr lang="en-US" altLang="en-US"/>
                </a:p>
              </p:txBody>
            </p:sp>
            <p:sp>
              <p:nvSpPr>
                <p:cNvPr id="6174" name="Rectangle 74"/>
                <p:cNvSpPr>
                  <a:spLocks noChangeArrowheads="1"/>
                </p:cNvSpPr>
                <p:nvPr/>
              </p:nvSpPr>
              <p:spPr bwMode="auto">
                <a:xfrm>
                  <a:off x="1857" y="1688"/>
                  <a:ext cx="18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6158" name="Group 75"/>
              <p:cNvGrpSpPr>
                <a:grpSpLocks/>
              </p:cNvGrpSpPr>
              <p:nvPr/>
            </p:nvGrpSpPr>
            <p:grpSpPr bwMode="auto">
              <a:xfrm>
                <a:off x="0" y="2110"/>
                <a:ext cx="1857" cy="422"/>
                <a:chOff x="0" y="2110"/>
                <a:chExt cx="1857" cy="422"/>
              </a:xfrm>
            </p:grpSpPr>
            <p:sp>
              <p:nvSpPr>
                <p:cNvPr id="6171" name="Rectangle 76"/>
                <p:cNvSpPr>
                  <a:spLocks noChangeArrowheads="1"/>
                </p:cNvSpPr>
                <p:nvPr/>
              </p:nvSpPr>
              <p:spPr bwMode="auto">
                <a:xfrm>
                  <a:off x="43" y="2110"/>
                  <a:ext cx="177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9pPr>
                </a:lstStyle>
                <a:p>
                  <a:pPr eaLnBrk="1" hangingPunct="1"/>
                  <a:r>
                    <a:rPr lang="en-US" altLang="en-US" b="1">
                      <a:cs typeface="Times New Roman" pitchFamily="18" charset="0"/>
                    </a:rPr>
                    <a:t>Network (Layer 3)</a:t>
                  </a:r>
                  <a:endParaRPr lang="en-US" altLang="en-US"/>
                </a:p>
              </p:txBody>
            </p:sp>
            <p:sp>
              <p:nvSpPr>
                <p:cNvPr id="6172" name="Rectangle 77"/>
                <p:cNvSpPr>
                  <a:spLocks noChangeArrowheads="1"/>
                </p:cNvSpPr>
                <p:nvPr/>
              </p:nvSpPr>
              <p:spPr bwMode="auto">
                <a:xfrm>
                  <a:off x="0" y="2110"/>
                  <a:ext cx="18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6159" name="Group 78"/>
              <p:cNvGrpSpPr>
                <a:grpSpLocks/>
              </p:cNvGrpSpPr>
              <p:nvPr/>
            </p:nvGrpSpPr>
            <p:grpSpPr bwMode="auto">
              <a:xfrm>
                <a:off x="1857" y="2110"/>
                <a:ext cx="1857" cy="422"/>
                <a:chOff x="1857" y="2110"/>
                <a:chExt cx="1857" cy="422"/>
              </a:xfrm>
            </p:grpSpPr>
            <p:sp>
              <p:nvSpPr>
                <p:cNvPr id="6169" name="Rectangle 79"/>
                <p:cNvSpPr>
                  <a:spLocks noChangeArrowheads="1"/>
                </p:cNvSpPr>
                <p:nvPr/>
              </p:nvSpPr>
              <p:spPr bwMode="auto">
                <a:xfrm>
                  <a:off x="1900" y="2110"/>
                  <a:ext cx="177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9pPr>
                </a:lstStyle>
                <a:p>
                  <a:pPr eaLnBrk="1" hangingPunct="1"/>
                  <a:r>
                    <a:rPr lang="en-US" altLang="en-US" b="1">
                      <a:cs typeface="Times New Roman" pitchFamily="18" charset="0"/>
                    </a:rPr>
                    <a:t>Internet</a:t>
                  </a:r>
                  <a:endParaRPr lang="en-US" altLang="en-US" sz="2400"/>
                </a:p>
              </p:txBody>
            </p:sp>
            <p:sp>
              <p:nvSpPr>
                <p:cNvPr id="6170" name="Rectangle 80"/>
                <p:cNvSpPr>
                  <a:spLocks noChangeArrowheads="1"/>
                </p:cNvSpPr>
                <p:nvPr/>
              </p:nvSpPr>
              <p:spPr bwMode="auto">
                <a:xfrm>
                  <a:off x="1857" y="2110"/>
                  <a:ext cx="18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6160" name="Group 81"/>
              <p:cNvGrpSpPr>
                <a:grpSpLocks/>
              </p:cNvGrpSpPr>
              <p:nvPr/>
            </p:nvGrpSpPr>
            <p:grpSpPr bwMode="auto">
              <a:xfrm>
                <a:off x="0" y="2532"/>
                <a:ext cx="1857" cy="422"/>
                <a:chOff x="0" y="2532"/>
                <a:chExt cx="1857" cy="422"/>
              </a:xfrm>
            </p:grpSpPr>
            <p:sp>
              <p:nvSpPr>
                <p:cNvPr id="6167" name="Rectangle 82"/>
                <p:cNvSpPr>
                  <a:spLocks noChangeArrowheads="1"/>
                </p:cNvSpPr>
                <p:nvPr/>
              </p:nvSpPr>
              <p:spPr bwMode="auto">
                <a:xfrm>
                  <a:off x="43" y="2532"/>
                  <a:ext cx="177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9pPr>
                </a:lstStyle>
                <a:p>
                  <a:pPr eaLnBrk="1" hangingPunct="1"/>
                  <a:r>
                    <a:rPr lang="en-US" altLang="en-US" b="1">
                      <a:cs typeface="Times New Roman" pitchFamily="18" charset="0"/>
                    </a:rPr>
                    <a:t>Data Link (Layer 2)</a:t>
                  </a:r>
                  <a:endParaRPr lang="en-US" altLang="en-US" sz="2400"/>
                </a:p>
              </p:txBody>
            </p:sp>
            <p:sp>
              <p:nvSpPr>
                <p:cNvPr id="6168" name="Rectangle 83"/>
                <p:cNvSpPr>
                  <a:spLocks noChangeArrowheads="1"/>
                </p:cNvSpPr>
                <p:nvPr/>
              </p:nvSpPr>
              <p:spPr bwMode="auto">
                <a:xfrm>
                  <a:off x="0" y="2532"/>
                  <a:ext cx="18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6161" name="Group 84"/>
              <p:cNvGrpSpPr>
                <a:grpSpLocks/>
              </p:cNvGrpSpPr>
              <p:nvPr/>
            </p:nvGrpSpPr>
            <p:grpSpPr bwMode="auto">
              <a:xfrm>
                <a:off x="1857" y="2532"/>
                <a:ext cx="1857" cy="844"/>
                <a:chOff x="1857" y="2532"/>
                <a:chExt cx="1857" cy="844"/>
              </a:xfrm>
            </p:grpSpPr>
            <p:sp>
              <p:nvSpPr>
                <p:cNvPr id="6165" name="Rectangle 85"/>
                <p:cNvSpPr>
                  <a:spLocks noChangeArrowheads="1"/>
                </p:cNvSpPr>
                <p:nvPr/>
              </p:nvSpPr>
              <p:spPr bwMode="auto">
                <a:xfrm>
                  <a:off x="1900" y="2532"/>
                  <a:ext cx="1771" cy="84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9pPr>
                </a:lstStyle>
                <a:p>
                  <a:pPr eaLnBrk="1" hangingPunct="1"/>
                  <a:r>
                    <a:rPr lang="ro-RO" altLang="en-US" b="1">
                      <a:cs typeface="Times New Roman" pitchFamily="18" charset="0"/>
                    </a:rPr>
                    <a:t>Network access</a:t>
                  </a:r>
                  <a:endParaRPr lang="en-US" altLang="en-US" sz="2400"/>
                </a:p>
              </p:txBody>
            </p:sp>
            <p:sp>
              <p:nvSpPr>
                <p:cNvPr id="6166" name="Rectangle 86"/>
                <p:cNvSpPr>
                  <a:spLocks noChangeArrowheads="1"/>
                </p:cNvSpPr>
                <p:nvPr/>
              </p:nvSpPr>
              <p:spPr bwMode="auto">
                <a:xfrm>
                  <a:off x="1857" y="2532"/>
                  <a:ext cx="1857" cy="84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6162" name="Group 87"/>
              <p:cNvGrpSpPr>
                <a:grpSpLocks/>
              </p:cNvGrpSpPr>
              <p:nvPr/>
            </p:nvGrpSpPr>
            <p:grpSpPr bwMode="auto">
              <a:xfrm>
                <a:off x="0" y="2954"/>
                <a:ext cx="1857" cy="422"/>
                <a:chOff x="0" y="2954"/>
                <a:chExt cx="1857" cy="422"/>
              </a:xfrm>
            </p:grpSpPr>
            <p:sp>
              <p:nvSpPr>
                <p:cNvPr id="6163" name="Rectangle 88"/>
                <p:cNvSpPr>
                  <a:spLocks noChangeArrowheads="1"/>
                </p:cNvSpPr>
                <p:nvPr/>
              </p:nvSpPr>
              <p:spPr bwMode="auto">
                <a:xfrm>
                  <a:off x="43" y="2954"/>
                  <a:ext cx="1771" cy="42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9pPr>
                </a:lstStyle>
                <a:p>
                  <a:pPr eaLnBrk="1" hangingPunct="1"/>
                  <a:r>
                    <a:rPr lang="en-US" altLang="en-US" b="1">
                      <a:cs typeface="Times New Roman" pitchFamily="18" charset="0"/>
                    </a:rPr>
                    <a:t>Physical (Layer 1)</a:t>
                  </a:r>
                </a:p>
                <a:p>
                  <a:endParaRPr lang="en-US" altLang="en-US" sz="2400"/>
                </a:p>
              </p:txBody>
            </p:sp>
            <p:sp>
              <p:nvSpPr>
                <p:cNvPr id="6164" name="Rectangle 89"/>
                <p:cNvSpPr>
                  <a:spLocks noChangeArrowheads="1"/>
                </p:cNvSpPr>
                <p:nvPr/>
              </p:nvSpPr>
              <p:spPr bwMode="auto">
                <a:xfrm>
                  <a:off x="0" y="2954"/>
                  <a:ext cx="1857" cy="42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Garamond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</p:grpSp>
        <p:sp>
          <p:nvSpPr>
            <p:cNvPr id="6149" name="Rectangle 90"/>
            <p:cNvSpPr>
              <a:spLocks noChangeArrowheads="1"/>
            </p:cNvSpPr>
            <p:nvPr/>
          </p:nvSpPr>
          <p:spPr bwMode="auto">
            <a:xfrm>
              <a:off x="-3" y="-3"/>
              <a:ext cx="3720" cy="3382"/>
            </a:xfrm>
            <a:prstGeom prst="rect">
              <a:avLst/>
            </a:prstGeom>
            <a:noFill/>
            <a:ln w="11112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ChangeArrowheads="1"/>
          </p:cNvSpPr>
          <p:nvPr/>
        </p:nvSpPr>
        <p:spPr bwMode="auto">
          <a:xfrm>
            <a:off x="3352800" y="609600"/>
            <a:ext cx="22098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1" name="Rectangle 6"/>
          <p:cNvSpPr>
            <a:spLocks noChangeArrowheads="1"/>
          </p:cNvSpPr>
          <p:nvPr/>
        </p:nvSpPr>
        <p:spPr bwMode="auto">
          <a:xfrm>
            <a:off x="3352800" y="1295400"/>
            <a:ext cx="22098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2" name="Rectangle 8"/>
          <p:cNvSpPr>
            <a:spLocks noChangeArrowheads="1"/>
          </p:cNvSpPr>
          <p:nvPr/>
        </p:nvSpPr>
        <p:spPr bwMode="auto">
          <a:xfrm>
            <a:off x="3352800" y="1828800"/>
            <a:ext cx="22098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3" name="Rectangle 9"/>
          <p:cNvSpPr>
            <a:spLocks noChangeArrowheads="1"/>
          </p:cNvSpPr>
          <p:nvPr/>
        </p:nvSpPr>
        <p:spPr bwMode="auto">
          <a:xfrm>
            <a:off x="3352800" y="3048000"/>
            <a:ext cx="22098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4" name="Rectangle 11"/>
          <p:cNvSpPr>
            <a:spLocks noChangeArrowheads="1"/>
          </p:cNvSpPr>
          <p:nvPr/>
        </p:nvSpPr>
        <p:spPr bwMode="auto">
          <a:xfrm>
            <a:off x="3352800" y="3733800"/>
            <a:ext cx="22098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5" name="Rectangle 14"/>
          <p:cNvSpPr>
            <a:spLocks noChangeArrowheads="1"/>
          </p:cNvSpPr>
          <p:nvPr/>
        </p:nvSpPr>
        <p:spPr bwMode="auto">
          <a:xfrm>
            <a:off x="3352800" y="4724400"/>
            <a:ext cx="22098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6" name="Rectangle 16"/>
          <p:cNvSpPr>
            <a:spLocks noChangeArrowheads="1"/>
          </p:cNvSpPr>
          <p:nvPr/>
        </p:nvSpPr>
        <p:spPr bwMode="auto">
          <a:xfrm>
            <a:off x="3352800" y="5638800"/>
            <a:ext cx="22098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7" name="Text Box 25"/>
          <p:cNvSpPr txBox="1">
            <a:spLocks noChangeArrowheads="1"/>
          </p:cNvSpPr>
          <p:nvPr/>
        </p:nvSpPr>
        <p:spPr bwMode="auto">
          <a:xfrm>
            <a:off x="3284538" y="925513"/>
            <a:ext cx="279400" cy="522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l"/>
            <a:r>
              <a:rPr lang="ro-RO" altLang="en-US" sz="1600"/>
              <a:t>7</a:t>
            </a:r>
          </a:p>
          <a:p>
            <a:pPr algn="l"/>
            <a:endParaRPr lang="ro-RO" altLang="en-US" sz="1600"/>
          </a:p>
          <a:p>
            <a:pPr algn="l"/>
            <a:r>
              <a:rPr lang="ro-RO" altLang="en-US" sz="1600"/>
              <a:t>6</a:t>
            </a:r>
          </a:p>
          <a:p>
            <a:pPr algn="l"/>
            <a:endParaRPr lang="ro-RO" altLang="en-US" sz="1600"/>
          </a:p>
          <a:p>
            <a:pPr algn="l"/>
            <a:endParaRPr lang="ro-RO" altLang="en-US" sz="1600"/>
          </a:p>
          <a:p>
            <a:pPr algn="l"/>
            <a:endParaRPr lang="ro-RO" altLang="en-US" sz="1600"/>
          </a:p>
          <a:p>
            <a:pPr algn="l"/>
            <a:r>
              <a:rPr lang="ro-RO" altLang="en-US" sz="1600"/>
              <a:t>5</a:t>
            </a:r>
          </a:p>
          <a:p>
            <a:pPr algn="l"/>
            <a:endParaRPr lang="ro-RO" altLang="en-US" sz="1600"/>
          </a:p>
          <a:p>
            <a:pPr algn="l"/>
            <a:endParaRPr lang="ro-RO" altLang="en-US" sz="1600"/>
          </a:p>
          <a:p>
            <a:pPr algn="l"/>
            <a:endParaRPr lang="ro-RO" altLang="en-US" sz="1600"/>
          </a:p>
          <a:p>
            <a:pPr algn="l"/>
            <a:r>
              <a:rPr lang="ro-RO" altLang="en-US" sz="1600"/>
              <a:t>4</a:t>
            </a:r>
          </a:p>
          <a:p>
            <a:pPr algn="l"/>
            <a:endParaRPr lang="ro-RO" altLang="en-US" sz="1600"/>
          </a:p>
          <a:p>
            <a:pPr algn="l"/>
            <a:endParaRPr lang="ro-RO" altLang="en-US" sz="1600"/>
          </a:p>
          <a:p>
            <a:pPr algn="l"/>
            <a:r>
              <a:rPr lang="ro-RO" altLang="en-US" sz="1600"/>
              <a:t>3</a:t>
            </a:r>
          </a:p>
          <a:p>
            <a:pPr algn="l"/>
            <a:endParaRPr lang="ro-RO" altLang="en-US" sz="1600"/>
          </a:p>
          <a:p>
            <a:pPr algn="l"/>
            <a:endParaRPr lang="ro-RO" altLang="en-US" sz="1600"/>
          </a:p>
          <a:p>
            <a:pPr algn="l"/>
            <a:endParaRPr lang="ro-RO" altLang="en-US" sz="1600"/>
          </a:p>
          <a:p>
            <a:pPr algn="l"/>
            <a:r>
              <a:rPr lang="ro-RO" altLang="en-US" sz="1600"/>
              <a:t>2</a:t>
            </a:r>
          </a:p>
          <a:p>
            <a:pPr algn="l"/>
            <a:endParaRPr lang="ro-RO" altLang="en-US" sz="1600"/>
          </a:p>
          <a:p>
            <a:pPr algn="l"/>
            <a:endParaRPr lang="ro-RO" altLang="en-US" sz="1600"/>
          </a:p>
          <a:p>
            <a:pPr algn="l"/>
            <a:r>
              <a:rPr lang="ro-RO" altLang="en-US" sz="1600"/>
              <a:t>1</a:t>
            </a:r>
            <a:endParaRPr lang="en-US" altLang="en-US" sz="1600"/>
          </a:p>
        </p:txBody>
      </p:sp>
      <p:sp>
        <p:nvSpPr>
          <p:cNvPr id="7178" name="Text Box 27"/>
          <p:cNvSpPr txBox="1">
            <a:spLocks noChangeArrowheads="1"/>
          </p:cNvSpPr>
          <p:nvPr/>
        </p:nvSpPr>
        <p:spPr bwMode="auto">
          <a:xfrm>
            <a:off x="2367361" y="6456363"/>
            <a:ext cx="43382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l"/>
            <a:r>
              <a:rPr lang="en-US" altLang="en-US" sz="1600" dirty="0"/>
              <a:t>Networking components in Windows - </a:t>
            </a:r>
            <a:r>
              <a:rPr lang="ro-RO" altLang="en-US" sz="1600" dirty="0"/>
              <a:t> OSI</a:t>
            </a:r>
            <a:r>
              <a:rPr lang="en-US" altLang="en-US" sz="1600" dirty="0"/>
              <a:t> model</a:t>
            </a:r>
          </a:p>
        </p:txBody>
      </p:sp>
      <p:sp>
        <p:nvSpPr>
          <p:cNvPr id="7179" name="Text Box 7"/>
          <p:cNvSpPr txBox="1">
            <a:spLocks noChangeArrowheads="1"/>
          </p:cNvSpPr>
          <p:nvPr/>
        </p:nvSpPr>
        <p:spPr bwMode="auto">
          <a:xfrm>
            <a:off x="4044950" y="1539875"/>
            <a:ext cx="1441450" cy="52322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l"/>
            <a:r>
              <a:rPr lang="ro-RO" altLang="en-US" sz="1400" dirty="0"/>
              <a:t>DLL</a:t>
            </a:r>
            <a:r>
              <a:rPr lang="en-US" altLang="en-US" sz="1400" dirty="0"/>
              <a:t> files</a:t>
            </a:r>
            <a:r>
              <a:rPr lang="ro-RO" altLang="en-US" sz="1400" dirty="0"/>
              <a:t> </a:t>
            </a:r>
          </a:p>
          <a:p>
            <a:pPr algn="l"/>
            <a:r>
              <a:rPr lang="en-US" altLang="en-US" sz="1400" dirty="0" err="1"/>
              <a:t>Netw</a:t>
            </a:r>
            <a:r>
              <a:rPr lang="en-US" altLang="en-US" sz="1400" dirty="0"/>
              <a:t>. </a:t>
            </a:r>
            <a:r>
              <a:rPr lang="ro-RO" altLang="en-US" sz="1400" dirty="0"/>
              <a:t>API</a:t>
            </a:r>
            <a:r>
              <a:rPr lang="en-US" altLang="en-US" sz="1400" dirty="0"/>
              <a:t>s</a:t>
            </a:r>
          </a:p>
        </p:txBody>
      </p:sp>
      <p:sp>
        <p:nvSpPr>
          <p:cNvPr id="7180" name="Text Box 32"/>
          <p:cNvSpPr txBox="1">
            <a:spLocks noChangeArrowheads="1"/>
          </p:cNvSpPr>
          <p:nvPr/>
        </p:nvSpPr>
        <p:spPr bwMode="auto">
          <a:xfrm>
            <a:off x="3597123" y="776288"/>
            <a:ext cx="1889277" cy="309958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l" eaLnBrk="1" hangingPunct="1"/>
            <a:r>
              <a:rPr lang="en-US" altLang="en-US" sz="1400" dirty="0"/>
              <a:t>Networking applications</a:t>
            </a:r>
          </a:p>
        </p:txBody>
      </p:sp>
      <p:sp>
        <p:nvSpPr>
          <p:cNvPr id="7181" name="Text Box 33"/>
          <p:cNvSpPr txBox="1">
            <a:spLocks noChangeArrowheads="1"/>
          </p:cNvSpPr>
          <p:nvPr/>
        </p:nvSpPr>
        <p:spPr bwMode="auto">
          <a:xfrm>
            <a:off x="3719513" y="2225675"/>
            <a:ext cx="1766887" cy="525401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en-US" altLang="en-US" sz="1400" dirty="0" err="1"/>
              <a:t>Netw</a:t>
            </a:r>
            <a:r>
              <a:rPr lang="en-US" altLang="en-US" sz="1400" dirty="0"/>
              <a:t>. d</a:t>
            </a:r>
            <a:r>
              <a:rPr lang="ro-RO" altLang="en-US" sz="1400" dirty="0"/>
              <a:t>river API</a:t>
            </a:r>
            <a:r>
              <a:rPr lang="en-US" altLang="en-US" sz="1400" dirty="0"/>
              <a:t>s</a:t>
            </a:r>
            <a:r>
              <a:rPr lang="ro-RO" altLang="en-US" sz="1400" dirty="0"/>
              <a:t> – TDI</a:t>
            </a:r>
            <a:r>
              <a:rPr lang="en-US" altLang="en-US" sz="1400" dirty="0"/>
              <a:t> clients</a:t>
            </a:r>
          </a:p>
        </p:txBody>
      </p:sp>
      <p:sp>
        <p:nvSpPr>
          <p:cNvPr id="7182" name="Line 34"/>
          <p:cNvSpPr>
            <a:spLocks noChangeShapeType="1"/>
          </p:cNvSpPr>
          <p:nvPr/>
        </p:nvSpPr>
        <p:spPr bwMode="auto">
          <a:xfrm>
            <a:off x="3276600" y="2971800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7183" name="Text Box 35"/>
          <p:cNvSpPr txBox="1">
            <a:spLocks noChangeArrowheads="1"/>
          </p:cNvSpPr>
          <p:nvPr/>
        </p:nvSpPr>
        <p:spPr bwMode="auto">
          <a:xfrm>
            <a:off x="5776913" y="2674938"/>
            <a:ext cx="5127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l" eaLnBrk="1" hangingPunct="1"/>
            <a:r>
              <a:rPr lang="ro-RO" altLang="en-US" sz="1400" b="1"/>
              <a:t>TDI</a:t>
            </a:r>
            <a:endParaRPr lang="en-US" altLang="en-US" sz="1400" b="1"/>
          </a:p>
        </p:txBody>
      </p:sp>
      <p:sp>
        <p:nvSpPr>
          <p:cNvPr id="7184" name="Text Box 36"/>
          <p:cNvSpPr txBox="1">
            <a:spLocks noChangeArrowheads="1"/>
          </p:cNvSpPr>
          <p:nvPr/>
        </p:nvSpPr>
        <p:spPr bwMode="auto">
          <a:xfrm>
            <a:off x="3733800" y="3216275"/>
            <a:ext cx="1766888" cy="956288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en-US" altLang="en-US" sz="1400" dirty="0"/>
              <a:t>Protocol drivers</a:t>
            </a:r>
            <a:r>
              <a:rPr lang="ro-RO" altLang="en-US" sz="1400" dirty="0"/>
              <a:t> – TDI</a:t>
            </a:r>
            <a:r>
              <a:rPr lang="en-US" altLang="en-US" sz="1400" dirty="0"/>
              <a:t> transports</a:t>
            </a:r>
            <a:r>
              <a:rPr lang="ro-RO" altLang="en-US" sz="1400" dirty="0"/>
              <a:t> (TCP/IP, NetBEUI, IPX/SPX, etc.)</a:t>
            </a:r>
            <a:endParaRPr lang="en-US" altLang="en-US" sz="1400" dirty="0"/>
          </a:p>
        </p:txBody>
      </p:sp>
      <p:sp>
        <p:nvSpPr>
          <p:cNvPr id="7185" name="Line 37"/>
          <p:cNvSpPr>
            <a:spLocks noChangeShapeType="1"/>
          </p:cNvSpPr>
          <p:nvPr/>
        </p:nvSpPr>
        <p:spPr bwMode="auto">
          <a:xfrm>
            <a:off x="3276600" y="4572000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7186" name="Text Box 38"/>
          <p:cNvSpPr txBox="1">
            <a:spLocks noChangeArrowheads="1"/>
          </p:cNvSpPr>
          <p:nvPr/>
        </p:nvSpPr>
        <p:spPr bwMode="auto">
          <a:xfrm>
            <a:off x="5781675" y="4275138"/>
            <a:ext cx="631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l" eaLnBrk="1" hangingPunct="1"/>
            <a:r>
              <a:rPr lang="ro-RO" altLang="en-US" sz="1400" b="1"/>
              <a:t>NDIS</a:t>
            </a:r>
            <a:endParaRPr lang="en-US" altLang="en-US" sz="1400" b="1"/>
          </a:p>
        </p:txBody>
      </p:sp>
      <p:sp>
        <p:nvSpPr>
          <p:cNvPr id="7187" name="Text Box 39"/>
          <p:cNvSpPr txBox="1">
            <a:spLocks noChangeArrowheads="1"/>
          </p:cNvSpPr>
          <p:nvPr/>
        </p:nvSpPr>
        <p:spPr bwMode="auto">
          <a:xfrm>
            <a:off x="3719513" y="4816475"/>
            <a:ext cx="1766887" cy="525401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ro-RO" altLang="en-US" sz="1400" dirty="0"/>
              <a:t>NDIS</a:t>
            </a:r>
            <a:r>
              <a:rPr lang="en-US" altLang="en-US" sz="1400" dirty="0"/>
              <a:t> library</a:t>
            </a:r>
            <a:endParaRPr lang="ro-RO" altLang="en-US" sz="1400" dirty="0"/>
          </a:p>
          <a:p>
            <a:pPr eaLnBrk="1" hangingPunct="1"/>
            <a:r>
              <a:rPr lang="ro-RO" altLang="en-US" sz="1400" dirty="0"/>
              <a:t>NDIS</a:t>
            </a:r>
            <a:r>
              <a:rPr lang="en-US" altLang="en-US" sz="1400" dirty="0"/>
              <a:t> miniport</a:t>
            </a:r>
          </a:p>
        </p:txBody>
      </p:sp>
      <p:sp>
        <p:nvSpPr>
          <p:cNvPr id="7188" name="Text Box 40"/>
          <p:cNvSpPr txBox="1">
            <a:spLocks noChangeArrowheads="1"/>
          </p:cNvSpPr>
          <p:nvPr/>
        </p:nvSpPr>
        <p:spPr bwMode="auto">
          <a:xfrm>
            <a:off x="3581400" y="5730875"/>
            <a:ext cx="1919288" cy="517525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ro-RO" altLang="en-US" sz="1400"/>
              <a:t>Ethernet, Token Ring, IrDA, ATM, etc.</a:t>
            </a:r>
            <a:endParaRPr lang="en-US" altLang="en-US" sz="1400"/>
          </a:p>
        </p:txBody>
      </p:sp>
      <p:sp>
        <p:nvSpPr>
          <p:cNvPr id="7189" name="Line 41"/>
          <p:cNvSpPr>
            <a:spLocks noChangeShapeType="1"/>
          </p:cNvSpPr>
          <p:nvPr/>
        </p:nvSpPr>
        <p:spPr bwMode="auto">
          <a:xfrm>
            <a:off x="3276600" y="5486400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7190" name="Text Box 42"/>
          <p:cNvSpPr txBox="1">
            <a:spLocks noChangeArrowheads="1"/>
          </p:cNvSpPr>
          <p:nvPr/>
        </p:nvSpPr>
        <p:spPr bwMode="auto">
          <a:xfrm>
            <a:off x="5781675" y="5189538"/>
            <a:ext cx="565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l" eaLnBrk="1" hangingPunct="1"/>
            <a:r>
              <a:rPr lang="ro-RO" altLang="en-US" sz="1400" b="1"/>
              <a:t>HAL</a:t>
            </a:r>
            <a:endParaRPr lang="en-US" altLang="en-US" sz="1400"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300" dirty="0">
                <a:latin typeface="Garamond" pitchFamily="18" charset="0"/>
              </a:rPr>
              <a:t>Networking components in</a:t>
            </a:r>
            <a:r>
              <a:rPr lang="ro-RO" altLang="en-US" sz="3300" dirty="0">
                <a:latin typeface="Garamond" pitchFamily="18" charset="0"/>
              </a:rPr>
              <a:t> Win</a:t>
            </a:r>
            <a:r>
              <a:rPr lang="en-US" altLang="en-US" sz="3300" dirty="0" err="1">
                <a:latin typeface="Garamond" pitchFamily="18" charset="0"/>
              </a:rPr>
              <a:t>dows</a:t>
            </a:r>
            <a:endParaRPr lang="en-US" altLang="en-US" sz="3300" dirty="0">
              <a:latin typeface="Garamond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229600" cy="4953000"/>
          </a:xfrm>
        </p:spPr>
        <p:txBody>
          <a:bodyPr/>
          <a:lstStyle/>
          <a:p>
            <a:pPr eaLnBrk="1" hangingPunct="1"/>
            <a:r>
              <a:rPr lang="ro-RO" altLang="en-US" sz="2400" u="sng" dirty="0">
                <a:latin typeface="Garamond" pitchFamily="18" charset="0"/>
              </a:rPr>
              <a:t>TDI</a:t>
            </a:r>
            <a:r>
              <a:rPr lang="en-US" altLang="en-US" sz="2400" u="sng" dirty="0">
                <a:latin typeface="Garamond" pitchFamily="18" charset="0"/>
              </a:rPr>
              <a:t> (Transport Driver Interface) transports</a:t>
            </a:r>
            <a:r>
              <a:rPr lang="ro-RO" altLang="en-US" sz="2400" u="sng" dirty="0">
                <a:latin typeface="Garamond" pitchFamily="18" charset="0"/>
              </a:rPr>
              <a:t>, protocol</a:t>
            </a:r>
            <a:r>
              <a:rPr lang="en-US" altLang="en-US" sz="2400" u="sng" dirty="0">
                <a:latin typeface="Garamond" pitchFamily="18" charset="0"/>
              </a:rPr>
              <a:t> drivers</a:t>
            </a:r>
            <a:r>
              <a:rPr lang="ro-RO" altLang="en-US" sz="2400" u="sng" dirty="0">
                <a:latin typeface="Garamond" pitchFamily="18" charset="0"/>
              </a:rPr>
              <a:t> NDIS (Network Driver Interface Specification)</a:t>
            </a:r>
            <a:endParaRPr lang="en-US" altLang="en-US" sz="2400" u="sng" dirty="0">
              <a:latin typeface="Garamond" pitchFamily="18" charset="0"/>
            </a:endParaRPr>
          </a:p>
          <a:p>
            <a:pPr eaLnBrk="1" hangingPunct="1">
              <a:buFontTx/>
              <a:buNone/>
            </a:pPr>
            <a:r>
              <a:rPr lang="ro-RO" altLang="en-US" sz="2200" dirty="0">
                <a:latin typeface="Garamond" pitchFamily="18" charset="0"/>
              </a:rPr>
              <a:t>	</a:t>
            </a:r>
            <a:endParaRPr lang="en-US" altLang="en-US" sz="2200" dirty="0">
              <a:latin typeface="Garamond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sz="2200" dirty="0">
                <a:latin typeface="Garamond" pitchFamily="18" charset="0"/>
              </a:rPr>
              <a:t>There are drivers in </a:t>
            </a:r>
            <a:r>
              <a:rPr lang="ro-RO" altLang="en-US" sz="2200" dirty="0">
                <a:latin typeface="Garamond" pitchFamily="18" charset="0"/>
              </a:rPr>
              <a:t>kernel</a:t>
            </a:r>
            <a:r>
              <a:rPr lang="en-US" altLang="en-US" sz="2200" dirty="0">
                <a:latin typeface="Garamond" pitchFamily="18" charset="0"/>
              </a:rPr>
              <a:t> mode, accepting IRP (I/O Request Packets) packets</a:t>
            </a:r>
            <a:r>
              <a:rPr lang="ro-RO" altLang="en-US" sz="2200" dirty="0">
                <a:latin typeface="Garamond" pitchFamily="18" charset="0"/>
              </a:rPr>
              <a:t> </a:t>
            </a:r>
            <a:r>
              <a:rPr lang="en-US" altLang="en-US" sz="2200" dirty="0">
                <a:latin typeface="Garamond" pitchFamily="18" charset="0"/>
              </a:rPr>
              <a:t>from </a:t>
            </a:r>
            <a:r>
              <a:rPr lang="ro-RO" altLang="en-US" sz="2200" dirty="0">
                <a:latin typeface="Garamond" pitchFamily="18" charset="0"/>
              </a:rPr>
              <a:t>TDI </a:t>
            </a:r>
            <a:r>
              <a:rPr lang="en-US" altLang="en-US" sz="2200" dirty="0">
                <a:latin typeface="Garamond" pitchFamily="18" charset="0"/>
              </a:rPr>
              <a:t>clients and processing the requests of these packets</a:t>
            </a:r>
            <a:r>
              <a:rPr lang="ro-RO" altLang="en-US" sz="2200" dirty="0">
                <a:latin typeface="Garamond" pitchFamily="18" charset="0"/>
              </a:rPr>
              <a:t>. </a:t>
            </a:r>
          </a:p>
          <a:p>
            <a:pPr eaLnBrk="1" hangingPunct="1">
              <a:buFontTx/>
              <a:buNone/>
            </a:pPr>
            <a:r>
              <a:rPr lang="en-US" altLang="en-US" sz="2200" dirty="0">
                <a:latin typeface="Garamond" pitchFamily="18" charset="0"/>
              </a:rPr>
              <a:t>The</a:t>
            </a:r>
            <a:r>
              <a:rPr lang="ro-RO" altLang="en-US" sz="2200" dirty="0">
                <a:latin typeface="Garamond" pitchFamily="18" charset="0"/>
              </a:rPr>
              <a:t> TDI </a:t>
            </a:r>
            <a:r>
              <a:rPr lang="en-US" altLang="en-US" sz="2200" dirty="0">
                <a:latin typeface="Garamond" pitchFamily="18" charset="0"/>
              </a:rPr>
              <a:t>transports assure the networking communication by executing message transmitting operations like segmenting and reassembling, sequencing, acknowledgment and retransmission</a:t>
            </a:r>
            <a:r>
              <a:rPr lang="ro-RO" altLang="en-US" sz="2200" dirty="0">
                <a:latin typeface="Garamond" pitchFamily="18" charset="0"/>
              </a:rPr>
              <a:t>.</a:t>
            </a:r>
            <a:endParaRPr lang="en-US" altLang="en-US" sz="2200" dirty="0">
              <a:latin typeface="Garamond" pitchFamily="18" charset="0"/>
            </a:endParaRPr>
          </a:p>
          <a:p>
            <a:pPr eaLnBrk="1" hangingPunct="1"/>
            <a:r>
              <a:rPr lang="ro-RO" altLang="en-US" sz="2400" u="sng" dirty="0">
                <a:latin typeface="Garamond" pitchFamily="18" charset="0"/>
              </a:rPr>
              <a:t>NDIS </a:t>
            </a:r>
            <a:r>
              <a:rPr lang="en-US" altLang="en-US" sz="2400" u="sng" dirty="0">
                <a:latin typeface="Garamond" pitchFamily="18" charset="0"/>
              </a:rPr>
              <a:t>library </a:t>
            </a:r>
            <a:r>
              <a:rPr lang="ro-RO" altLang="en-US" sz="2400" u="sng" dirty="0">
                <a:latin typeface="Garamond" pitchFamily="18" charset="0"/>
              </a:rPr>
              <a:t>(ndis.sys)</a:t>
            </a:r>
            <a:endParaRPr lang="en-US" altLang="en-US" sz="2400" u="sng" dirty="0">
              <a:latin typeface="Garamond" pitchFamily="18" charset="0"/>
            </a:endParaRPr>
          </a:p>
          <a:p>
            <a:pPr eaLnBrk="1" hangingPunct="1">
              <a:buFontTx/>
              <a:buNone/>
            </a:pPr>
            <a:r>
              <a:rPr lang="ro-RO" altLang="en-US" sz="2200" dirty="0">
                <a:latin typeface="Garamond" pitchFamily="18" charset="0"/>
              </a:rPr>
              <a:t>	</a:t>
            </a:r>
            <a:r>
              <a:rPr lang="en-US" altLang="en-US" sz="2200" dirty="0">
                <a:latin typeface="Garamond" pitchFamily="18" charset="0"/>
              </a:rPr>
              <a:t>The </a:t>
            </a:r>
            <a:r>
              <a:rPr lang="ro-RO" altLang="en-US" sz="2200" dirty="0">
                <a:latin typeface="Garamond" pitchFamily="18" charset="0"/>
              </a:rPr>
              <a:t>NDIS </a:t>
            </a:r>
            <a:r>
              <a:rPr lang="en-US" altLang="en-US" sz="2200" dirty="0">
                <a:latin typeface="Garamond" pitchFamily="18" charset="0"/>
              </a:rPr>
              <a:t>library exports functions for the TDI transports and support functions for networking adapter drivers</a:t>
            </a:r>
            <a:r>
              <a:rPr lang="ro-RO" altLang="en-US" sz="2200" dirty="0">
                <a:latin typeface="Garamond" pitchFamily="18" charset="0"/>
              </a:rPr>
              <a:t>.</a:t>
            </a:r>
            <a:endParaRPr lang="en-US" altLang="en-US" sz="2200" dirty="0">
              <a:latin typeface="Garamond" pitchFamily="18" charset="0"/>
            </a:endParaRPr>
          </a:p>
          <a:p>
            <a:pPr eaLnBrk="1" hangingPunct="1">
              <a:buFontTx/>
              <a:buNone/>
            </a:pPr>
            <a:endParaRPr lang="ro-RO" altLang="en-US" sz="2200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300" dirty="0">
                <a:latin typeface="Garamond" pitchFamily="18" charset="0"/>
              </a:rPr>
              <a:t>Networking components in</a:t>
            </a:r>
            <a:r>
              <a:rPr lang="ro-RO" altLang="en-US" sz="3300" dirty="0">
                <a:latin typeface="Garamond" pitchFamily="18" charset="0"/>
              </a:rPr>
              <a:t> Win</a:t>
            </a:r>
            <a:r>
              <a:rPr lang="en-US" altLang="en-US" sz="3300" dirty="0" err="1">
                <a:latin typeface="Garamond" pitchFamily="18" charset="0"/>
              </a:rPr>
              <a:t>dows</a:t>
            </a:r>
            <a:endParaRPr lang="en-US" altLang="en-US" sz="3300" dirty="0">
              <a:latin typeface="Garamond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u="sng" dirty="0">
                <a:latin typeface="Garamond" pitchFamily="18" charset="0"/>
              </a:rPr>
              <a:t>Networking </a:t>
            </a:r>
            <a:r>
              <a:rPr lang="ro-RO" altLang="en-US" sz="2400" u="sng" dirty="0">
                <a:latin typeface="Garamond" pitchFamily="18" charset="0"/>
              </a:rPr>
              <a:t>API</a:t>
            </a:r>
            <a:r>
              <a:rPr lang="en-US" altLang="en-US" sz="2400" u="sng" dirty="0">
                <a:latin typeface="Garamond" pitchFamily="18" charset="0"/>
              </a:rPr>
              <a:t> DLL files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o-RO" altLang="en-US" sz="2200" dirty="0">
                <a:latin typeface="Garamond" pitchFamily="18" charset="0"/>
              </a:rPr>
              <a:t>	</a:t>
            </a:r>
            <a:r>
              <a:rPr lang="en-US" altLang="en-US" sz="2200" dirty="0">
                <a:latin typeface="Garamond" pitchFamily="18" charset="0"/>
              </a:rPr>
              <a:t>There is an independent way for communication in the network</a:t>
            </a:r>
            <a:r>
              <a:rPr lang="ro-RO" altLang="en-US" sz="2200" dirty="0">
                <a:latin typeface="Garamond" pitchFamily="18" charset="0"/>
              </a:rPr>
              <a:t>. </a:t>
            </a:r>
            <a:r>
              <a:rPr lang="en-US" altLang="en-US" sz="2200" dirty="0">
                <a:latin typeface="Garamond" pitchFamily="18" charset="0"/>
              </a:rPr>
              <a:t>The networking APIs can be implemented in user or kernel mode</a:t>
            </a:r>
            <a:r>
              <a:rPr lang="ro-RO" altLang="en-US" sz="2200" dirty="0">
                <a:latin typeface="Garamond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ro-RO" altLang="en-US" sz="2400" u="sng" dirty="0">
                <a:latin typeface="Garamond" pitchFamily="18" charset="0"/>
              </a:rPr>
              <a:t>TDI</a:t>
            </a:r>
            <a:r>
              <a:rPr lang="en-US" altLang="en-US" sz="2400" u="sng" dirty="0">
                <a:latin typeface="Garamond" pitchFamily="18" charset="0"/>
              </a:rPr>
              <a:t> clients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o-RO" altLang="en-US" sz="2200" dirty="0">
                <a:latin typeface="Garamond" pitchFamily="18" charset="0"/>
              </a:rPr>
              <a:t>	</a:t>
            </a:r>
            <a:r>
              <a:rPr lang="en-US" altLang="en-US" sz="2200" dirty="0">
                <a:latin typeface="Garamond" pitchFamily="18" charset="0"/>
              </a:rPr>
              <a:t>There are device drivers in kernel mode implementing the networking </a:t>
            </a:r>
            <a:r>
              <a:rPr lang="ro-RO" altLang="en-US" sz="2200" dirty="0">
                <a:latin typeface="Garamond" pitchFamily="18" charset="0"/>
              </a:rPr>
              <a:t>API. </a:t>
            </a:r>
            <a:endParaRPr lang="en-US" altLang="en-US" sz="2200" dirty="0">
              <a:latin typeface="Garamond" pitchFamily="18" charset="0"/>
            </a:endParaRPr>
          </a:p>
          <a:p>
            <a:pPr eaLnBrk="1" hangingPunct="1"/>
            <a:r>
              <a:rPr lang="ro-RO" altLang="en-US" sz="2400" u="sng" dirty="0">
                <a:latin typeface="Garamond" pitchFamily="18" charset="0"/>
              </a:rPr>
              <a:t>NDIS</a:t>
            </a:r>
            <a:r>
              <a:rPr lang="en-US" altLang="en-US" sz="2400" u="sng" dirty="0">
                <a:latin typeface="Garamond" pitchFamily="18" charset="0"/>
              </a:rPr>
              <a:t> miniport drivers</a:t>
            </a:r>
          </a:p>
          <a:p>
            <a:pPr eaLnBrk="1" hangingPunct="1">
              <a:buFontTx/>
              <a:buNone/>
            </a:pPr>
            <a:r>
              <a:rPr lang="ro-RO" altLang="en-US" sz="2200" dirty="0">
                <a:latin typeface="Garamond" pitchFamily="18" charset="0"/>
              </a:rPr>
              <a:t>	</a:t>
            </a:r>
            <a:r>
              <a:rPr lang="en-US" altLang="en-US" sz="2200" dirty="0">
                <a:latin typeface="Garamond" pitchFamily="18" charset="0"/>
              </a:rPr>
              <a:t>Kernel mode drivers responsible with assuring the interface between </a:t>
            </a:r>
            <a:r>
              <a:rPr lang="ro-RO" altLang="en-US" sz="2200" dirty="0">
                <a:latin typeface="Garamond" pitchFamily="18" charset="0"/>
              </a:rPr>
              <a:t>TDI</a:t>
            </a:r>
            <a:r>
              <a:rPr lang="en-US" altLang="en-US" sz="2200" dirty="0">
                <a:latin typeface="Garamond" pitchFamily="18" charset="0"/>
              </a:rPr>
              <a:t> transports and several network adapters</a:t>
            </a:r>
            <a:r>
              <a:rPr lang="ro-RO" altLang="en-US" sz="2200" dirty="0">
                <a:latin typeface="Garamond" pitchFamily="18" charset="0"/>
              </a:rPr>
              <a:t>. </a:t>
            </a:r>
          </a:p>
          <a:p>
            <a:pPr eaLnBrk="1" hangingPunct="1">
              <a:buFontTx/>
              <a:buNone/>
            </a:pPr>
            <a:r>
              <a:rPr lang="ro-RO" altLang="en-US" sz="2200" dirty="0">
                <a:latin typeface="Garamond" pitchFamily="18" charset="0"/>
              </a:rPr>
              <a:t>	</a:t>
            </a:r>
            <a:r>
              <a:rPr lang="en-US" altLang="en-US" sz="2200" dirty="0">
                <a:latin typeface="Garamond" pitchFamily="18" charset="0"/>
              </a:rPr>
              <a:t>The </a:t>
            </a:r>
            <a:r>
              <a:rPr lang="ro-RO" altLang="en-US" sz="2200" dirty="0">
                <a:latin typeface="Garamond" pitchFamily="18" charset="0"/>
              </a:rPr>
              <a:t>miniport NDIS </a:t>
            </a:r>
            <a:r>
              <a:rPr lang="en-US" altLang="en-US" sz="2200" dirty="0">
                <a:latin typeface="Garamond" pitchFamily="18" charset="0"/>
              </a:rPr>
              <a:t>drivers are communicating with the network adapters using </a:t>
            </a:r>
            <a:r>
              <a:rPr lang="ro-RO" altLang="en-US" sz="2200" dirty="0">
                <a:latin typeface="Garamond" pitchFamily="18" charset="0"/>
              </a:rPr>
              <a:t>NDIS</a:t>
            </a:r>
            <a:r>
              <a:rPr lang="en-US" altLang="en-US" sz="2200" dirty="0">
                <a:latin typeface="Garamond" pitchFamily="18" charset="0"/>
              </a:rPr>
              <a:t> library functions</a:t>
            </a:r>
            <a:r>
              <a:rPr lang="ro-RO" altLang="en-US" sz="2200" dirty="0">
                <a:latin typeface="Garamond" pitchFamily="18" charset="0"/>
              </a:rPr>
              <a:t> </a:t>
            </a:r>
            <a:r>
              <a:rPr lang="en-US" altLang="en-US" sz="2200" dirty="0">
                <a:latin typeface="Garamond" pitchFamily="18" charset="0"/>
              </a:rPr>
              <a:t>assuring the interface with </a:t>
            </a:r>
            <a:r>
              <a:rPr lang="ro-RO" altLang="en-US" sz="2200" dirty="0">
                <a:latin typeface="Garamond" pitchFamily="18" charset="0"/>
              </a:rPr>
              <a:t>HAL</a:t>
            </a:r>
            <a:r>
              <a:rPr lang="en-US" altLang="en-US" sz="2200" dirty="0">
                <a:latin typeface="Garamond" pitchFamily="18" charset="0"/>
              </a:rPr>
              <a:t> functions</a:t>
            </a:r>
            <a:r>
              <a:rPr lang="ro-RO" altLang="en-US" sz="2200" dirty="0">
                <a:latin typeface="Garamond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200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</TotalTime>
  <Words>549</Words>
  <Application>Microsoft Office PowerPoint</Application>
  <PresentationFormat>On-screen Show (4:3)</PresentationFormat>
  <Paragraphs>128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Cambria</vt:lpstr>
      <vt:lpstr>Garamond</vt:lpstr>
      <vt:lpstr>Times New Roman</vt:lpstr>
      <vt:lpstr>Default Design</vt:lpstr>
      <vt:lpstr>PowerPoint Presentation</vt:lpstr>
      <vt:lpstr>Network architecture model</vt:lpstr>
      <vt:lpstr>The ISO-OSI Model</vt:lpstr>
      <vt:lpstr>ISO-OSI Model</vt:lpstr>
      <vt:lpstr>TCP/IP Model</vt:lpstr>
      <vt:lpstr>OSI – TCP/IP Comparison</vt:lpstr>
      <vt:lpstr>PowerPoint Presentation</vt:lpstr>
      <vt:lpstr>Networking components in Windows</vt:lpstr>
      <vt:lpstr>Networking components in Windows</vt:lpstr>
    </vt:vector>
  </TitlesOfParts>
  <Company>ASE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Conectarea la retea</dc:title>
  <dc:creator>RZ</dc:creator>
  <cp:lastModifiedBy>RZ</cp:lastModifiedBy>
  <cp:revision>62</cp:revision>
  <dcterms:created xsi:type="dcterms:W3CDTF">2006-12-18T08:21:20Z</dcterms:created>
  <dcterms:modified xsi:type="dcterms:W3CDTF">2025-05-19T16:13:19Z</dcterms:modified>
</cp:coreProperties>
</file>